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317" r:id="rId10"/>
    <p:sldId id="318" r:id="rId11"/>
    <p:sldId id="264" r:id="rId12"/>
    <p:sldId id="265" r:id="rId13"/>
    <p:sldId id="319" r:id="rId14"/>
    <p:sldId id="320" r:id="rId15"/>
    <p:sldId id="266" r:id="rId16"/>
    <p:sldId id="321" r:id="rId17"/>
    <p:sldId id="322" r:id="rId18"/>
    <p:sldId id="323" r:id="rId19"/>
    <p:sldId id="267" r:id="rId20"/>
    <p:sldId id="268" r:id="rId21"/>
    <p:sldId id="269"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 id="341" r:id="rId40"/>
    <p:sldId id="342" r:id="rId41"/>
    <p:sldId id="344" r:id="rId42"/>
    <p:sldId id="298" r:id="rId43"/>
    <p:sldId id="299" r:id="rId44"/>
    <p:sldId id="300" r:id="rId45"/>
    <p:sldId id="301" r:id="rId46"/>
    <p:sldId id="302" r:id="rId47"/>
    <p:sldId id="303" r:id="rId48"/>
    <p:sldId id="304" r:id="rId49"/>
    <p:sldId id="305" r:id="rId50"/>
    <p:sldId id="306" r:id="rId51"/>
    <p:sldId id="308" r:id="rId52"/>
    <p:sldId id="309" r:id="rId53"/>
    <p:sldId id="310" r:id="rId54"/>
    <p:sldId id="311" r:id="rId55"/>
    <p:sldId id="312" r:id="rId56"/>
    <p:sldId id="313" r:id="rId57"/>
    <p:sldId id="314" r:id="rId58"/>
    <p:sldId id="315" r:id="rId59"/>
    <p:sldId id="316" r:id="rId6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9ACBD544-7B39-4262-AB58-EC6A5B893212}">
          <p14:sldIdLst>
            <p14:sldId id="256"/>
            <p14:sldId id="257"/>
            <p14:sldId id="258"/>
            <p14:sldId id="259"/>
            <p14:sldId id="260"/>
            <p14:sldId id="261"/>
            <p14:sldId id="262"/>
            <p14:sldId id="263"/>
            <p14:sldId id="317"/>
            <p14:sldId id="318"/>
            <p14:sldId id="264"/>
          </p14:sldIdLst>
        </p14:section>
        <p14:section name="Başlıksız Bölüm" id="{23EB79B0-D602-4CD6-8EAE-E22EF111006E}">
          <p14:sldIdLst>
            <p14:sldId id="265"/>
            <p14:sldId id="319"/>
            <p14:sldId id="320"/>
            <p14:sldId id="266"/>
            <p14:sldId id="321"/>
            <p14:sldId id="322"/>
            <p14:sldId id="323"/>
            <p14:sldId id="267"/>
            <p14:sldId id="268"/>
            <p14:sldId id="269"/>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4"/>
          </p14:sldIdLst>
        </p14:section>
        <p14:section name="Başlıksız Bölüm" id="{94B45C86-FCFE-4C8F-A609-638BC7D870E8}">
          <p14:sldIdLst/>
        </p14:section>
        <p14:section name="Başlıksız Bölüm" id="{A7A4E6F6-965A-444C-9795-93DE18F1F937}">
          <p14:sldIdLst>
            <p14:sldId id="298"/>
            <p14:sldId id="299"/>
            <p14:sldId id="300"/>
            <p14:sldId id="301"/>
            <p14:sldId id="302"/>
            <p14:sldId id="303"/>
            <p14:sldId id="304"/>
            <p14:sldId id="305"/>
            <p14:sldId id="306"/>
            <p14:sldId id="308"/>
            <p14:sldId id="309"/>
            <p14:sldId id="310"/>
            <p14:sldId id="311"/>
            <p14:sldId id="312"/>
            <p14:sldId id="313"/>
            <p14:sldId id="314"/>
            <p14:sldId id="315"/>
            <p14:sldId id="31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1" autoAdjust="0"/>
    <p:restoredTop sz="94652" autoAdjust="0"/>
  </p:normalViewPr>
  <p:slideViewPr>
    <p:cSldViewPr>
      <p:cViewPr varScale="1">
        <p:scale>
          <a:sx n="87" d="100"/>
          <a:sy n="87" d="100"/>
        </p:scale>
        <p:origin x="1819"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23720DD-5B6D-40BF-8493-A6B52D484E6B}" type="datetimeFigureOut">
              <a:rPr lang="tr-TR" smtClean="0"/>
              <a:t>15.02.2026</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15.02.2026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23720DD-5B6D-40BF-8493-A6B52D484E6B}" type="datetimeFigureOut">
              <a:rPr lang="tr-TR" smtClean="0"/>
              <a:t>15.02.2026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23720DD-5B6D-40BF-8493-A6B52D484E6B}" type="datetimeFigureOut">
              <a:rPr lang="tr-TR" smtClean="0"/>
              <a:t>15.02.2026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15.02.2026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15.02.2026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15.02.2026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3720DD-5B6D-40BF-8493-A6B52D484E6B}" type="datetimeFigureOut">
              <a:rPr lang="tr-TR" smtClean="0"/>
              <a:t>15.02.2026</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Autofit/>
          </a:bodyPr>
          <a:lstStyle/>
          <a:p>
            <a:r>
              <a:rPr lang="tr-TR" sz="7200" dirty="0" smtClean="0"/>
              <a:t>GENEL KOLLUKLA İLİŞKİLER</a:t>
            </a:r>
            <a:endParaRPr lang="tr-TR" sz="7200" dirty="0"/>
          </a:p>
        </p:txBody>
      </p:sp>
      <p:sp>
        <p:nvSpPr>
          <p:cNvPr id="3" name="Alt Başlık 2"/>
          <p:cNvSpPr>
            <a:spLocks noGrp="1"/>
          </p:cNvSpPr>
          <p:nvPr>
            <p:ph type="subTitle" idx="1"/>
          </p:nvPr>
        </p:nvSpPr>
        <p:spPr>
          <a:xfrm rot="20901927">
            <a:off x="533400" y="4293096"/>
            <a:ext cx="7854696" cy="1224136"/>
          </a:xfrm>
        </p:spPr>
        <p:txBody>
          <a:bodyPr>
            <a:normAutofit/>
          </a:bodyPr>
          <a:lstStyle/>
          <a:p>
            <a:r>
              <a:rPr lang="tr-TR" sz="4000" b="1" dirty="0" smtClean="0">
                <a:solidFill>
                  <a:srgbClr val="FFFF00"/>
                </a:solidFill>
              </a:rPr>
              <a:t>3K </a:t>
            </a:r>
            <a:r>
              <a:rPr lang="tr-TR" sz="4000" b="1" dirty="0" smtClean="0">
                <a:solidFill>
                  <a:srgbClr val="FFFF00"/>
                </a:solidFill>
              </a:rPr>
              <a:t>ÖZEL GÜVENLİK</a:t>
            </a:r>
            <a:endParaRPr lang="tr-TR" sz="4000" b="1" dirty="0">
              <a:solidFill>
                <a:srgbClr val="FFFF00"/>
              </a:solidFill>
            </a:endParaRPr>
          </a:p>
        </p:txBody>
      </p:sp>
    </p:spTree>
    <p:extLst>
      <p:ext uri="{BB962C8B-B14F-4D97-AF65-F5344CB8AC3E}">
        <p14:creationId xmlns:p14="http://schemas.microsoft.com/office/powerpoint/2010/main" val="31906874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77500" lnSpcReduction="20000"/>
          </a:bodyPr>
          <a:lstStyle/>
          <a:p>
            <a:r>
              <a:rPr lang="tr-TR" dirty="0"/>
              <a:t> Polis görevini yerine getirirken kendisini polis olduğunu belirleyen belgeyi gösterdikten sonra kişilere kimliğini sorabilir. Bu kişilere kimin üst patlamaları hususunda gerekli kolaylık gösterilir. Belgesinin bulunmaması açıklamada bulunmakta kaçınması veya gerçeğe aykırı beyanda bulunması Dolayısıyla ya da Sair surette kimliği belirlenemeyen kişi tutularak durumdan derhal Cumhuriyet Savcısı haberdar edilir. Bu kişi kimliği açık bir şekilde anlaşılınca ya kadar gözaltına alınır ve gerekirse tutuklanır. Gözaltına ve tutuklanmaya karar verme yetkisi ve usulü bakımından 5271 sayılı ceza mahkemesi kanunu hükümleri uygulanır kimliğinin tespiti amacıyla tutulan kişiye kimliği tespit edildikten sonra bir talepte bulunması halinde Bu amaçla tutulduğuna ve Tutulma süresine dair bir belge verilir Sen kimliğinin belirlenmesi durumunda Bu nedenle gözaltına alınma veya tutuklanma haline derhal son verilir.  Nüfusa kayıtlı olmadığı için kimliği tespit edilemeyen kişilerin nüfusa kayıtlarının semin için gerekli işlemler yapıldıktan sonra fotoğraf ve parmak izi tespit edilerek kayda alınır. Kimliği tespit edilemeyen kişinin yabancı olduğunun anlaşılması halinde 5682 sayılı Pasaport Kanunu ve 5683 sayılı yabancıların Türkiye’de ikamet ve seyahatleri  hakkında kanun </a:t>
            </a:r>
            <a:r>
              <a:rPr lang="tr-TR" dirty="0" err="1"/>
              <a:t>hükmlerine</a:t>
            </a:r>
            <a:r>
              <a:rPr lang="tr-TR" dirty="0"/>
              <a:t> göre işlem yapılır.</a:t>
            </a:r>
          </a:p>
          <a:p>
            <a:endParaRPr lang="tr-TR" dirty="0" smtClean="0"/>
          </a:p>
          <a:p>
            <a:endParaRPr lang="tr-TR" b="1" dirty="0"/>
          </a:p>
        </p:txBody>
      </p:sp>
    </p:spTree>
    <p:extLst>
      <p:ext uri="{BB962C8B-B14F-4D97-AF65-F5344CB8AC3E}">
        <p14:creationId xmlns:p14="http://schemas.microsoft.com/office/powerpoint/2010/main" val="3796078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6048672"/>
          </a:xfrm>
        </p:spPr>
        <p:txBody>
          <a:bodyPr>
            <a:normAutofit fontScale="92500"/>
          </a:bodyPr>
          <a:lstStyle/>
          <a:p>
            <a:pPr lvl="0"/>
            <a:r>
              <a:rPr lang="tr-TR" sz="2800" b="1" dirty="0"/>
              <a:t>Parmak izi ve Fotoğrafların Kayda Alınması </a:t>
            </a:r>
            <a:endParaRPr lang="tr-TR" sz="2800" dirty="0"/>
          </a:p>
          <a:p>
            <a:r>
              <a:rPr lang="tr-TR" sz="2800" dirty="0"/>
              <a:t>Polis; </a:t>
            </a:r>
          </a:p>
          <a:p>
            <a:pPr lvl="1"/>
            <a:r>
              <a:rPr lang="tr-TR" dirty="0"/>
              <a:t>Gönüllü, </a:t>
            </a:r>
          </a:p>
          <a:p>
            <a:pPr lvl="1"/>
            <a:r>
              <a:rPr lang="tr-TR" dirty="0"/>
              <a:t>Her çeşit silahlı ruhsatı sürücü belgesi, pasaport veya pasaport yerine geçen Belge almak için başvurularda bulunan,</a:t>
            </a:r>
          </a:p>
          <a:p>
            <a:pPr lvl="1"/>
            <a:r>
              <a:rPr lang="tr-TR" dirty="0"/>
              <a:t>Başta polis olmak üzere genel veya özel kolluk görevlisi ya da özel güvenlik görevlisi olarak istihdam edilen,</a:t>
            </a:r>
          </a:p>
          <a:p>
            <a:pPr lvl="1"/>
            <a:r>
              <a:rPr lang="tr-TR" dirty="0"/>
              <a:t> Türk vatandaşlığına başvuruda bulunan,</a:t>
            </a:r>
          </a:p>
          <a:p>
            <a:pPr lvl="1"/>
            <a:r>
              <a:rPr lang="tr-TR" dirty="0"/>
              <a:t>Sığınma talebinde bulunan veya gerekli görülmesi halinde ülkeye giriş yapan sair yabancı</a:t>
            </a:r>
          </a:p>
          <a:p>
            <a:pPr lvl="1"/>
            <a:r>
              <a:rPr lang="tr-TR" dirty="0"/>
              <a:t> Gözaltına alınan kişilerin parmak izi alınır.</a:t>
            </a:r>
          </a:p>
          <a:p>
            <a:r>
              <a:rPr lang="tr-TR" sz="2800" dirty="0"/>
              <a:t>Sisteme kayıtlı olan parmak izi ve fotoğraflar kişinin ölümünden itibaren 10 yıl ve her halde kayıt tarihinden itibaren 80 Yıl geçtikten sonra sistemden silinir.</a:t>
            </a:r>
          </a:p>
          <a:p>
            <a:endParaRPr lang="tr-TR" dirty="0"/>
          </a:p>
        </p:txBody>
      </p:sp>
    </p:spTree>
    <p:extLst>
      <p:ext uri="{BB962C8B-B14F-4D97-AF65-F5344CB8AC3E}">
        <p14:creationId xmlns:p14="http://schemas.microsoft.com/office/powerpoint/2010/main" val="158891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6525344"/>
          </a:xfrm>
        </p:spPr>
        <p:txBody>
          <a:bodyPr>
            <a:normAutofit fontScale="92500" lnSpcReduction="20000"/>
          </a:bodyPr>
          <a:lstStyle/>
          <a:p>
            <a:pPr lvl="0"/>
            <a:r>
              <a:rPr lang="tr-TR" sz="2800" b="1" dirty="0"/>
              <a:t>Umuma Açık  istirahat ve Eğlence Yerlerinin Denetimi </a:t>
            </a:r>
            <a:endParaRPr lang="tr-TR" sz="2800" dirty="0"/>
          </a:p>
          <a:p>
            <a:pPr lvl="1"/>
            <a:r>
              <a:rPr lang="tr-TR" dirty="0"/>
              <a:t>Faaliyetten geçici olarak Men edildiği halde süresinden önce açılan</a:t>
            </a:r>
          </a:p>
          <a:p>
            <a:pPr lvl="1"/>
            <a:r>
              <a:rPr lang="tr-TR" dirty="0"/>
              <a:t>Açık ve kapalı bulmaca saatlere uymayan</a:t>
            </a:r>
          </a:p>
          <a:p>
            <a:pPr lvl="1"/>
            <a:r>
              <a:rPr lang="tr-TR" dirty="0"/>
              <a:t>Meri mevzuatta belirtilen yasaklara uymadığı tespit edilen,</a:t>
            </a:r>
          </a:p>
          <a:p>
            <a:pPr lvl="1"/>
            <a:r>
              <a:rPr lang="tr-TR" dirty="0"/>
              <a:t>Mevzuat hükümlerine aykırı olarak işletilen işyerlerinin işletmecilerine idari işlem uygulanır.</a:t>
            </a:r>
          </a:p>
          <a:p>
            <a:r>
              <a:rPr lang="tr-TR" sz="2800" dirty="0"/>
              <a:t> </a:t>
            </a:r>
          </a:p>
          <a:p>
            <a:pPr lvl="0"/>
            <a:r>
              <a:rPr lang="tr-TR" sz="2800" b="1" dirty="0"/>
              <a:t>Önleme Araması </a:t>
            </a:r>
            <a:endParaRPr lang="tr-TR" sz="2800" dirty="0"/>
          </a:p>
          <a:p>
            <a:r>
              <a:rPr lang="tr-TR" sz="2800" dirty="0"/>
              <a:t>Polis tehlikeli veya suç işlenmesinin önlenmesi amacıyla Usulüne göre verilmiş sulh Ceza Hakiminin  kararı veya bu sebeplere bağlı olarak gecikmesinde sakınca bulunan hallerde mülki amirin vereceği yazılı emirle ; kişilerin üstlerini araçlarını özel kağıtlarını ve eşyalarını Arar; alınması gereken tedbirleri alır suç delillerini koruma altına alarak 5271 sayılı ceza muhakemesi kanunu hükümlerine göre gerekli işlemleri yapar.</a:t>
            </a:r>
          </a:p>
          <a:p>
            <a:endParaRPr lang="tr-TR" b="1" dirty="0" smtClean="0"/>
          </a:p>
          <a:p>
            <a:endParaRPr lang="tr-TR" b="1" dirty="0"/>
          </a:p>
          <a:p>
            <a:endParaRPr lang="tr-TR" sz="4500" b="1" dirty="0" smtClean="0"/>
          </a:p>
        </p:txBody>
      </p:sp>
    </p:spTree>
    <p:extLst>
      <p:ext uri="{BB962C8B-B14F-4D97-AF65-F5344CB8AC3E}">
        <p14:creationId xmlns:p14="http://schemas.microsoft.com/office/powerpoint/2010/main" val="42635533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20688"/>
            <a:ext cx="8229600" cy="5757272"/>
          </a:xfrm>
        </p:spPr>
        <p:txBody>
          <a:bodyPr>
            <a:normAutofit fontScale="77500" lnSpcReduction="20000"/>
          </a:bodyPr>
          <a:lstStyle/>
          <a:p>
            <a:r>
              <a:rPr lang="tr-TR" dirty="0"/>
              <a:t> Arama talep yazısında arama için makul sebeplerin oluşturduğunun gerekçeleriyle birlikte gösterilmesi gerekir.  Arama kararında ve emirinde;</a:t>
            </a:r>
          </a:p>
          <a:p>
            <a:pPr lvl="0"/>
            <a:r>
              <a:rPr lang="tr-TR" dirty="0"/>
              <a:t>Arabanın sebebi,</a:t>
            </a:r>
          </a:p>
          <a:p>
            <a:pPr lvl="0"/>
            <a:r>
              <a:rPr lang="tr-TR" dirty="0"/>
              <a:t> Aramanın konusu ve kapsamı</a:t>
            </a:r>
          </a:p>
          <a:p>
            <a:pPr lvl="0"/>
            <a:r>
              <a:rPr lang="tr-TR" dirty="0"/>
              <a:t>Aramanın yapılacağı yer</a:t>
            </a:r>
          </a:p>
          <a:p>
            <a:pPr lvl="0"/>
            <a:r>
              <a:rPr lang="tr-TR" dirty="0"/>
              <a:t>Aramanın yapılacağı zaman ve geçerli olacağı süre belirtilir.</a:t>
            </a:r>
          </a:p>
          <a:p>
            <a:r>
              <a:rPr lang="tr-TR" dirty="0"/>
              <a:t> Önleme araması aşağıdaki yerlerde yapılabilir:</a:t>
            </a:r>
          </a:p>
          <a:p>
            <a:pPr lvl="0"/>
            <a:r>
              <a:rPr lang="tr-TR" dirty="0"/>
              <a:t>2911 sayılı toplantı ve Gösteri yürüyüşleri kanun kapsamına giren toplantı ve Gösteri yürüyüşlerini yapıldığı yerin yakın çevresinde.</a:t>
            </a:r>
          </a:p>
          <a:p>
            <a:pPr lvl="0"/>
            <a:r>
              <a:rPr lang="tr-TR" dirty="0"/>
              <a:t> Özel hukuk tüzel kişileri ile kamu kurumu niteliğindeki meslek kuruluşları veya sendikaların genel kurul toplantılarının yapıldığı yerin yakın çevresinde.</a:t>
            </a:r>
          </a:p>
          <a:p>
            <a:pPr lvl="0"/>
            <a:r>
              <a:rPr lang="tr-TR" dirty="0"/>
              <a:t>Halkın topluca bulunduğu veya toplanabileceği yerlerde.</a:t>
            </a:r>
          </a:p>
          <a:p>
            <a:pPr lvl="0"/>
            <a:r>
              <a:rPr lang="tr-TR" dirty="0"/>
              <a:t>Eğitim ve öğretim özgürlüğünün sağlanması için her derecede eğitim ve öğretim kurumlarının idarecilerinin talebiyle ve meri mevzuat dahilinde Yükseköğretim kurumlarında içinde bunların yakın çevreleri ile giriş ve çıkışlarında</a:t>
            </a:r>
          </a:p>
          <a:p>
            <a:pPr lvl="0"/>
            <a:r>
              <a:rPr lang="tr-TR" dirty="0"/>
              <a:t> Umumi veya Umuma açık yerlerde</a:t>
            </a:r>
          </a:p>
          <a:p>
            <a:pPr lvl="0"/>
            <a:r>
              <a:rPr lang="tr-TR" dirty="0"/>
              <a:t>Her türlü toplu taşıma araçlarında seyreden taşıtlarda.</a:t>
            </a:r>
          </a:p>
          <a:p>
            <a:endParaRPr lang="tr-TR" b="1" dirty="0"/>
          </a:p>
        </p:txBody>
      </p:sp>
    </p:spTree>
    <p:extLst>
      <p:ext uri="{BB962C8B-B14F-4D97-AF65-F5344CB8AC3E}">
        <p14:creationId xmlns:p14="http://schemas.microsoft.com/office/powerpoint/2010/main" val="217761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480720"/>
          </a:xfrm>
        </p:spPr>
        <p:txBody>
          <a:bodyPr>
            <a:normAutofit lnSpcReduction="10000"/>
          </a:bodyPr>
          <a:lstStyle/>
          <a:p>
            <a:r>
              <a:rPr lang="tr-TR" dirty="0"/>
              <a:t>Konutta yerleşim yerinde ve kamuya açık olmayan işyerlerinde ve eklentilerinde önleme araması yapılamaz. Spor karşılaşması miting konser Festival toplantı ve gösteri yürüyüşü düzenlendiği ne ya aniden tokluk toplulukların oluşturduğu hallerde gecikmesinde sakınca bulunan hal var sayılır. </a:t>
            </a:r>
          </a:p>
          <a:p>
            <a:r>
              <a:rPr lang="tr-TR" dirty="0"/>
              <a:t> Polis tehlikenin önlenmesi veya bertaraf edilmesi amacıyla güvenliğini sağladığı bina ve tesislere gelenlerin; herhangi bir Emir veya karar olmasına bakılmaksızın üstünü aracını ve eşyasını teknik cihazlarla, gerektiğinde el ile kontrol etmeye ve aramaya yetkilidir. Bu yerlere girmek isteyenler kimliklerini sorulmaksızın ibraz etmek zorundadırlar. Uluslararası antlaşma hükümleri saklıdır. </a:t>
            </a:r>
          </a:p>
          <a:p>
            <a:r>
              <a:rPr lang="tr-TR" dirty="0"/>
              <a:t>Önleme aramasının sonucu, arama kararı veya emri veren merci veya makama bir tutanakla bildirilir. </a:t>
            </a:r>
          </a:p>
          <a:p>
            <a:endParaRPr lang="tr-TR" dirty="0">
              <a:solidFill>
                <a:srgbClr val="FF0000"/>
              </a:solidFill>
            </a:endParaRPr>
          </a:p>
        </p:txBody>
      </p:sp>
    </p:spTree>
    <p:extLst>
      <p:ext uri="{BB962C8B-B14F-4D97-AF65-F5344CB8AC3E}">
        <p14:creationId xmlns:p14="http://schemas.microsoft.com/office/powerpoint/2010/main" val="10346608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919936"/>
          </a:xfrm>
        </p:spPr>
        <p:txBody>
          <a:bodyPr>
            <a:normAutofit fontScale="62500" lnSpcReduction="20000"/>
          </a:bodyPr>
          <a:lstStyle/>
          <a:p>
            <a:pPr lvl="0"/>
            <a:r>
              <a:rPr lang="tr-TR" sz="2800" b="1" dirty="0"/>
              <a:t>Men Yetkisi </a:t>
            </a:r>
            <a:endParaRPr lang="tr-TR" sz="2800" dirty="0"/>
          </a:p>
          <a:p>
            <a:r>
              <a:rPr lang="tr-TR" sz="2800" dirty="0"/>
              <a:t>Polis;</a:t>
            </a:r>
          </a:p>
          <a:p>
            <a:pPr lvl="1"/>
            <a:r>
              <a:rPr lang="tr-TR" dirty="0"/>
              <a:t>Genel ahlak ve edep kurallarına aykırı olarak utanç verici ve toplum düzeni bakımından Tasvip edilmeyen tavır ve davranışta bulunanlar ile bu nitelikte Söz şarkı müzik veya benzeri gösteri yapanları,</a:t>
            </a:r>
          </a:p>
          <a:p>
            <a:pPr lvl="1"/>
            <a:r>
              <a:rPr lang="tr-TR" dirty="0"/>
              <a:t>Çocuklar kız ve kadınlar ile genç erkeklere söz veya herhangi bir şekilde sarkıntılık edenleri, kötü alışkanlıkları ve her türlü ahlaksızlığa yönelten ve teşvik edenleri,</a:t>
            </a:r>
          </a:p>
          <a:p>
            <a:pPr lvl="1"/>
            <a:r>
              <a:rPr lang="tr-TR" dirty="0"/>
              <a:t> Genel ahlak ve edebe aykırı mahiyette her türlü sesli ve görüntülü eserleri, kaydedildiği </a:t>
            </a:r>
            <a:r>
              <a:rPr lang="tr-TR" dirty="0" err="1"/>
              <a:t>meteyale</a:t>
            </a:r>
            <a:r>
              <a:rPr lang="tr-TR" dirty="0"/>
              <a:t> bakılmaksızın üreten ve satanları, herhangi bir müracaat veya şikayet  olmasa bile engeller davranışlarının devamını durdurarak yasaklar.</a:t>
            </a:r>
          </a:p>
          <a:p>
            <a:pPr lvl="1"/>
            <a:r>
              <a:rPr lang="tr-TR" dirty="0"/>
              <a:t>Kanuni istisnalar saklı kalmak üzere eğlence oyun içki ve benzeri amaçlı Umuma açık ve Açılması izne bağlı yerlerde 18 yaşından küçükler çalıştırılamaz polis bar, pavyon, gazino , meyhane gibi İçkili yerler ile kıraathane ve oyun oynatılan benzeri yerlere yanlarında Veli ve vasileri olsa bile 18 yaşını doldurmamış küçüklerin girmesini meneder </a:t>
            </a:r>
          </a:p>
          <a:p>
            <a:pPr lvl="1"/>
            <a:r>
              <a:rPr lang="tr-TR" dirty="0"/>
              <a:t>Şehir ve kasabalarda gerek Mesken içinde ve gerek dışında saat 24’ten sonra her ne suretle olursa olsun civar halkının rahat ve huzurunu bozacak surette gürültü yapanlar polisçe menolunur. </a:t>
            </a:r>
          </a:p>
          <a:p>
            <a:pPr lvl="1"/>
            <a:r>
              <a:rPr lang="tr-TR" dirty="0"/>
              <a:t>Polis Sokak Meydan ve umuma mahsus yerlerde düzeni sağlar ve Karayolları Trafik kanununda ki şartlara uygun olmayan ulaşım araçlarını işletmekten ve bu araçlara sarhoş olarak veya ulaşım düzen ve güvenliğini bozacak şekilde idare edenleri çalışmaktan meneder</a:t>
            </a:r>
          </a:p>
          <a:p>
            <a:pPr lvl="1"/>
            <a:r>
              <a:rPr lang="tr-TR" dirty="0"/>
              <a:t> Bir yayım için  abone yazmak veya bunlar için yazı resim ilan gibi bir madde kabul etmek amacıyla matbuat kanuna göre alınız izin olmaksızın idare evlerinin başında dolaşanlar veya dolaştırılanlar şantajdan veya böyle bir harekette dolandırıcılık sıfatıyla  takibat altında bulunanlar; polisçe bu yolda çalışmaktan menedilir.</a:t>
            </a:r>
          </a:p>
          <a:p>
            <a:endParaRPr lang="tr-TR" dirty="0" smtClean="0"/>
          </a:p>
        </p:txBody>
      </p:sp>
    </p:spTree>
    <p:extLst>
      <p:ext uri="{BB962C8B-B14F-4D97-AF65-F5344CB8AC3E}">
        <p14:creationId xmlns:p14="http://schemas.microsoft.com/office/powerpoint/2010/main" val="2027173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92500" lnSpcReduction="20000"/>
          </a:bodyPr>
          <a:lstStyle/>
          <a:p>
            <a:pPr lvl="0">
              <a:buClr>
                <a:srgbClr val="0BD0D9"/>
              </a:buClr>
            </a:pPr>
            <a:r>
              <a:rPr lang="tr-TR" sz="1200" b="1" dirty="0">
                <a:solidFill>
                  <a:prstClr val="black"/>
                </a:solidFill>
              </a:rPr>
              <a:t> </a:t>
            </a:r>
            <a:endParaRPr lang="tr-TR" sz="1200" b="1" dirty="0" smtClean="0">
              <a:solidFill>
                <a:prstClr val="black"/>
              </a:solidFill>
            </a:endParaRPr>
          </a:p>
          <a:p>
            <a:pPr lvl="0"/>
            <a:r>
              <a:rPr lang="tr-TR" sz="2800" b="1" dirty="0"/>
              <a:t>Koruma Altına Alma, Uzaklaştırma ve Yakalama</a:t>
            </a:r>
            <a:endParaRPr lang="tr-TR" sz="2800" dirty="0"/>
          </a:p>
          <a:p>
            <a:r>
              <a:rPr lang="tr-TR" sz="2800" dirty="0"/>
              <a:t>Polis;</a:t>
            </a:r>
          </a:p>
          <a:p>
            <a:pPr lvl="1"/>
            <a:r>
              <a:rPr lang="tr-TR" dirty="0"/>
              <a:t> Suçüstü halinde veya gecikmesinde sakınca bulunan diğer hallerde suç işlediğine veya suça teşebbüs edildiğine dair haklarında kuvvetli iz eser emare veya  delil bulunan şüphelileri,</a:t>
            </a:r>
          </a:p>
          <a:p>
            <a:pPr lvl="1"/>
            <a:r>
              <a:rPr lang="tr-TR" dirty="0"/>
              <a:t> Haklarında yetkili mercilerce verilen yakalama veya tutuklama kararı bulunanları ,</a:t>
            </a:r>
          </a:p>
          <a:p>
            <a:pPr lvl="1"/>
            <a:r>
              <a:rPr lang="tr-TR" dirty="0"/>
              <a:t>Halkın rahatını bozacak veya Rezalet çıkaracak derecede sarhoş olanların veya sarhoşluk halinde başkalarına saldıranları yapılan uyarılara rağmen bu hareketlerine  devam edenler ile başkalarına saldırmaya yelkenleri ve kavga edenleri,</a:t>
            </a:r>
          </a:p>
          <a:p>
            <a:pPr lvl="1"/>
            <a:r>
              <a:rPr lang="tr-TR" dirty="0"/>
              <a:t>Usulüne aykırı şekilde ülkeye giren ya da haklarında sınır dışı etme veya geri verme kararı alınanları,</a:t>
            </a:r>
          </a:p>
          <a:p>
            <a:pPr lvl="1"/>
            <a:r>
              <a:rPr lang="tr-TR" dirty="0"/>
              <a:t>Polisin Kanunlara uygun olarak aldığı tedbirlere karşı gelenleri, direnenleri ve görev yapmasını engelleyenleri</a:t>
            </a:r>
          </a:p>
          <a:p>
            <a:endParaRPr lang="tr-TR" dirty="0"/>
          </a:p>
        </p:txBody>
      </p:sp>
    </p:spTree>
    <p:extLst>
      <p:ext uri="{BB962C8B-B14F-4D97-AF65-F5344CB8AC3E}">
        <p14:creationId xmlns:p14="http://schemas.microsoft.com/office/powerpoint/2010/main" val="41039970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92500"/>
          </a:bodyPr>
          <a:lstStyle/>
          <a:p>
            <a:pPr marL="274320" lvl="1" indent="-274320">
              <a:buClr>
                <a:schemeClr val="accent3"/>
              </a:buClr>
              <a:buSzPct val="95000"/>
            </a:pPr>
            <a:endParaRPr lang="tr-TR" dirty="0" smtClean="0"/>
          </a:p>
          <a:p>
            <a:pPr lvl="1"/>
            <a:r>
              <a:rPr lang="tr-TR" dirty="0"/>
              <a:t>Bir kurumda tedavi eğitim ve ıslahı için kanunlarla ve yasanın uygulanmasını gösteren cumhurbaşkanınca çıkarılan yönetmelikte  belirtilen esaslara uygun olarak alınan tedbirlerin yerine getirilmesi amacıyla toplum için tehlike teşkil eden akıl hastası uyuşturucu madde veya alkol bağımlısı serseri veya hastalık bulaştırabilecek kişileri ,</a:t>
            </a:r>
          </a:p>
          <a:p>
            <a:pPr lvl="1"/>
            <a:r>
              <a:rPr lang="tr-TR" dirty="0"/>
              <a:t>Haklarında gözetim altında ıslahına veya yetkili merci önüne çıkarılmasına karar verilen küçükleri,</a:t>
            </a:r>
          </a:p>
          <a:p>
            <a:pPr marL="274320" lvl="1" indent="-274320">
              <a:buClr>
                <a:schemeClr val="accent3"/>
              </a:buClr>
              <a:buSzPct val="95000"/>
            </a:pPr>
            <a:r>
              <a:rPr lang="tr-TR" dirty="0" smtClean="0"/>
              <a:t>Başkalarının </a:t>
            </a:r>
            <a:r>
              <a:rPr lang="tr-TR" dirty="0"/>
              <a:t>can güvenliğini tehlikeye düşünenleri eylemin veya durumun niteliğine göre koruma altına alır uzaklaştırır ya da yakalar ve gerekli kanun işlemleri yapar yakalanması belirli bir usule bağlanmış kesirlerle ilgili kanun hükümleri saklıdır.  Yakalanan kişilerin kaçması veya saldırıda bulunmasının önlenmesi bakımından kişinin sağlığına zarar vermeyecek şekilde her türlü tedbir alınabilir.</a:t>
            </a:r>
          </a:p>
          <a:p>
            <a:endParaRPr lang="tr-TR" dirty="0"/>
          </a:p>
        </p:txBody>
      </p:sp>
    </p:spTree>
    <p:extLst>
      <p:ext uri="{BB962C8B-B14F-4D97-AF65-F5344CB8AC3E}">
        <p14:creationId xmlns:p14="http://schemas.microsoft.com/office/powerpoint/2010/main" val="771263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a:bodyPr>
          <a:lstStyle/>
          <a:p>
            <a:r>
              <a:rPr lang="tr-TR" dirty="0"/>
              <a:t>Polisin;</a:t>
            </a:r>
          </a:p>
          <a:p>
            <a:r>
              <a:rPr lang="tr-TR" dirty="0"/>
              <a:t> </a:t>
            </a:r>
          </a:p>
          <a:p>
            <a:pPr lvl="0"/>
            <a:r>
              <a:rPr lang="tr-TR" dirty="0"/>
              <a:t>Kanun ve usulü dairesinde verdiği emre itaatsizlik ve aldığı tedbirlere uymayanlar,</a:t>
            </a:r>
          </a:p>
          <a:p>
            <a:pPr lvl="0"/>
            <a:r>
              <a:rPr lang="tr-TR" dirty="0"/>
              <a:t>Görev yaparken polise karşı koyan  veya görevinden alıkoymak amacıyla polise zorla karşı koyan ve yakalanmadıkları takdirde hareketlerinde devam etmeleri beklenen şahıslar, karakola götürülüp haklarında tanzim olunacak evrakla beraber adliyeye verilirler.</a:t>
            </a:r>
          </a:p>
          <a:p>
            <a:endParaRPr lang="tr-TR" dirty="0"/>
          </a:p>
        </p:txBody>
      </p:sp>
    </p:spTree>
    <p:extLst>
      <p:ext uri="{BB962C8B-B14F-4D97-AF65-F5344CB8AC3E}">
        <p14:creationId xmlns:p14="http://schemas.microsoft.com/office/powerpoint/2010/main" val="2648310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a:bodyPr>
          <a:lstStyle/>
          <a:p>
            <a:pPr lvl="0"/>
            <a:r>
              <a:rPr lang="tr-TR" b="1" dirty="0"/>
              <a:t>Kayıp Çocukların Araştırılması </a:t>
            </a:r>
            <a:endParaRPr lang="tr-TR" dirty="0"/>
          </a:p>
          <a:p>
            <a:r>
              <a:rPr lang="tr-TR" dirty="0"/>
              <a:t> Kaybolan çocukların bulunması amacıyla polis Sulh Ceza hakiminin veya gecikmesinde sakınca bulunan hallerde mülki İdare amirinin yazılı veya sonradan yazılı hale getirilmek üzere sözlü emri ile kayıp çocuğa ayet veya başkasına ait olmakla birlikte kayıp çocuk tarafından kullanılan her türlü banka hesap hareketlerini talep edebilir Telekomünikasyon yoluyla iletişimi denetleyebilir ve sinyal bilgilerinin değerlendirebilir Tedbir kararı en çok 1 ay için verilebilir Ancak bu süre bir defaya mahsus olmak üzere bir ay daha uzatılabilir mülki İdare amirinin kararı derhal mahkemenin onayına sunulur. Mahkeme kararını en geç 24 saat içinde verir.</a:t>
            </a:r>
          </a:p>
          <a:p>
            <a:endParaRPr lang="tr-TR" dirty="0"/>
          </a:p>
        </p:txBody>
      </p:sp>
    </p:spTree>
    <p:extLst>
      <p:ext uri="{BB962C8B-B14F-4D97-AF65-F5344CB8AC3E}">
        <p14:creationId xmlns:p14="http://schemas.microsoft.com/office/powerpoint/2010/main" val="14073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6192688"/>
          </a:xfrm>
        </p:spPr>
        <p:txBody>
          <a:bodyPr>
            <a:normAutofit fontScale="92500" lnSpcReduction="10000"/>
          </a:bodyPr>
          <a:lstStyle/>
          <a:p>
            <a:pPr lvl="0"/>
            <a:r>
              <a:rPr lang="tr-TR" dirty="0" smtClean="0"/>
              <a:t>  </a:t>
            </a:r>
            <a:r>
              <a:rPr lang="tr-TR" sz="2800" b="1" dirty="0"/>
              <a:t>KOLLUK ÖZEL GÜVENLİK </a:t>
            </a:r>
            <a:endParaRPr lang="tr-TR" sz="2800" dirty="0"/>
          </a:p>
          <a:p>
            <a:pPr lvl="1"/>
            <a:r>
              <a:rPr lang="tr-TR" b="1" dirty="0"/>
              <a:t>Genel Güvenlik</a:t>
            </a:r>
            <a:endParaRPr lang="tr-TR" dirty="0"/>
          </a:p>
          <a:p>
            <a:r>
              <a:rPr lang="tr-TR" sz="2800" dirty="0"/>
              <a:t>Ülke güvenliği sınırlarında Milli Savunma Bakanlığı'na bağlı Askeriye unsurlar tarafından, Ülke sınırları içerisinde ise İçişleri Bakanlığı tarafından sağlanmaktadır.</a:t>
            </a:r>
          </a:p>
          <a:p>
            <a:r>
              <a:rPr lang="tr-TR" sz="2800" dirty="0"/>
              <a:t>Memleketin genel Emniyet ve asayiş işlerinden İçişleri Bakanlığı sorumludur İçişleri Bakanı bu işleri kendi kanunları dairesinde Hareket eden Emniyet Genel Müdürlüğü Jandarma Genel Komutanlığı ve Sahil Güvenlik Komutanlığı vasıtasıyla yerine getirir Gerekirse diğer bütün kolluk teşkilatı Vasıtasıyla İfa ve lüzum halinde Cumhurbaşkanı kararı ile Ordu kuvvetlerinden istifade eder. (3201 Sayılı Emniyet Teşkilatı Kanunu Madde 1)</a:t>
            </a:r>
          </a:p>
        </p:txBody>
      </p:sp>
    </p:spTree>
    <p:extLst>
      <p:ext uri="{BB962C8B-B14F-4D97-AF65-F5344CB8AC3E}">
        <p14:creationId xmlns:p14="http://schemas.microsoft.com/office/powerpoint/2010/main" val="3873019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92500" lnSpcReduction="10000"/>
          </a:bodyPr>
          <a:lstStyle/>
          <a:p>
            <a:pPr lvl="0"/>
            <a:r>
              <a:rPr lang="tr-TR" b="1" dirty="0"/>
              <a:t>Zor Kullanma Yetkisi</a:t>
            </a:r>
            <a:endParaRPr lang="tr-TR" dirty="0"/>
          </a:p>
          <a:p>
            <a:r>
              <a:rPr lang="tr-TR" dirty="0"/>
              <a:t> Polis görevini yaparken direnişle karşılaşması halinde bu direnişi kırmak amacıyla ve kıracak ölçüde zor kullanmaya yetkilidir.</a:t>
            </a:r>
          </a:p>
          <a:p>
            <a:r>
              <a:rPr lang="tr-TR" dirty="0"/>
              <a:t> Zor kullanma yetkisi kapsamında direnmenin mahiyetine ve derecesine göre ne direnenleri etkisiz hale getirecek şekilde kademeli olarak artan nispette bedeni kuvvet maddi güç ve Kanuni şartları gerçekleştirdiğinde silah kullanabilir.</a:t>
            </a:r>
          </a:p>
          <a:p>
            <a:pPr lvl="0"/>
            <a:r>
              <a:rPr lang="tr-TR" dirty="0"/>
              <a:t>Bedeni kuvvet: polisin direnen kişilere karşı veya eşya üzerinde doğrudan doğruya kullandığı bedenin gücü</a:t>
            </a:r>
          </a:p>
          <a:p>
            <a:pPr lvl="0"/>
            <a:r>
              <a:rPr lang="tr-TR" dirty="0"/>
              <a:t>Maddi güç:  polisin direnen kişilere karşı veya eşya üzerinde bedenî kuvvetin dışında kullandığı kelepçe, cop,  basınçlı veya boyalı su göz yaşartıcı gazlar veya tozlar, fiziki engeller polis köpekleri ve adları ile Sair hizmet araçlarını ifade eder.</a:t>
            </a:r>
          </a:p>
        </p:txBody>
      </p:sp>
    </p:spTree>
    <p:extLst>
      <p:ext uri="{BB962C8B-B14F-4D97-AF65-F5344CB8AC3E}">
        <p14:creationId xmlns:p14="http://schemas.microsoft.com/office/powerpoint/2010/main" val="37517047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92500" lnSpcReduction="10000"/>
          </a:bodyPr>
          <a:lstStyle/>
          <a:p>
            <a:r>
              <a:rPr lang="tr-TR" dirty="0" smtClean="0"/>
              <a:t>-</a:t>
            </a:r>
          </a:p>
          <a:p>
            <a:r>
              <a:rPr lang="tr-TR" dirty="0"/>
              <a:t> Zor kullanmadan önce ilgililere direnmeye devam etmeleri halinde doğrudan doğruya zor kullanacağı İhtar yapılır. Ancak direnmenin mahiyeti ve derecesi göz önünde bulundurularak, ihtar yapılmadan da zor kullanabilir. </a:t>
            </a:r>
          </a:p>
          <a:p>
            <a:r>
              <a:rPr lang="tr-TR" dirty="0"/>
              <a:t>Polis zor kullanma yetkisi kapsamında direnmeyi etkisiz kılmak amacıyla kullanacağı araç ve gereç ile kullanacağı zorun derecesini kendisi takdir ve tayin eder ancak toplu kuvvet olarak müdahale edilen durumlarda zor kullanmanın derecesi ile kullanılacak araç ve gereçler müdahale eden kuvvetin amiri tarafından tayin ve tespit edilir polis kendisine veya başkasına yönelik bir saldırı karşısında zor kullanmaya ilişkin koşullara bağlı kalmaksızın 5237 sayılı Türk Ceza Kanununun meşru savunma ya ilişkin hükümleri çerçevesinde savunmada bulunur. </a:t>
            </a:r>
          </a:p>
          <a:p>
            <a:endParaRPr lang="tr-TR" dirty="0"/>
          </a:p>
        </p:txBody>
      </p:sp>
    </p:spTree>
    <p:extLst>
      <p:ext uri="{BB962C8B-B14F-4D97-AF65-F5344CB8AC3E}">
        <p14:creationId xmlns:p14="http://schemas.microsoft.com/office/powerpoint/2010/main" val="1041997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6336704"/>
          </a:xfrm>
        </p:spPr>
        <p:txBody>
          <a:bodyPr>
            <a:normAutofit lnSpcReduction="10000"/>
          </a:bodyPr>
          <a:lstStyle/>
          <a:p>
            <a:pPr lvl="0"/>
            <a:r>
              <a:rPr lang="tr-TR" sz="2800" b="1" dirty="0"/>
              <a:t>Silah Kullanma Yetkisi </a:t>
            </a:r>
            <a:endParaRPr lang="tr-TR" sz="2800" dirty="0"/>
          </a:p>
          <a:p>
            <a:r>
              <a:rPr lang="tr-TR" sz="2800" dirty="0"/>
              <a:t>Polis;</a:t>
            </a:r>
          </a:p>
          <a:p>
            <a:pPr lvl="1"/>
            <a:r>
              <a:rPr lang="tr-TR" dirty="0"/>
              <a:t>Meşru savunma hakkının kullanılması kapsamında</a:t>
            </a:r>
          </a:p>
          <a:p>
            <a:pPr lvl="1"/>
            <a:r>
              <a:rPr lang="tr-TR" dirty="0"/>
              <a:t>Bedeni kuvvet ve maddi güç kullanarak etkisiz hale getiremediği direniş karşısında bu direnişi kırmak amacıyla ve kıracak ölçüde,</a:t>
            </a:r>
          </a:p>
          <a:p>
            <a:pPr lvl="1"/>
            <a:r>
              <a:rPr lang="tr-TR" dirty="0"/>
              <a:t> Hakkında tutuklama gözaltına alma zorla getirme kararı veya  yakalama emri verilmiş olan kişilerin ya da suçüstü halinde şüphelinin yakalanmasını sağlamak amacıyla ve sağlayacak ölçüde</a:t>
            </a:r>
          </a:p>
          <a:p>
            <a:pPr lvl="1"/>
            <a:r>
              <a:rPr lang="tr-TR" dirty="0"/>
              <a:t> Kendisine veya başkalarına işyerlerine konutlara kamu binalarına okullara yurtlara ibadethanelere araçlara ve kişilerin tek tek veya toplu halde bulunduğu açık veya kapalı alanlara </a:t>
            </a:r>
            <a:r>
              <a:rPr lang="tr-TR" dirty="0" err="1"/>
              <a:t>molotof</a:t>
            </a:r>
            <a:r>
              <a:rPr lang="tr-TR" dirty="0"/>
              <a:t> patlayıcı yanıcı yakıcı boğucu yaralayıcı ve benzeri silahlarla saldıran veya saldırıya teşebbüs edenlere karşı saldırıyı etkisiz kılmak amacıyla ve etkisiz kılacak ölçüde silah kullanmaya yetkilidir.</a:t>
            </a:r>
          </a:p>
          <a:p>
            <a:endParaRPr lang="tr-TR" dirty="0"/>
          </a:p>
        </p:txBody>
      </p:sp>
    </p:spTree>
    <p:extLst>
      <p:ext uri="{BB962C8B-B14F-4D97-AF65-F5344CB8AC3E}">
        <p14:creationId xmlns:p14="http://schemas.microsoft.com/office/powerpoint/2010/main" val="4260275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85000" lnSpcReduction="10000"/>
          </a:bodyPr>
          <a:lstStyle/>
          <a:p>
            <a:r>
              <a:rPr lang="tr-TR" dirty="0"/>
              <a:t> Polis silah kullanmadan önce kişiye duyabileceği şekilde “</a:t>
            </a:r>
            <a:r>
              <a:rPr lang="tr-TR" b="1" dirty="0"/>
              <a:t>dur"</a:t>
            </a:r>
            <a:r>
              <a:rPr lang="tr-TR" dirty="0"/>
              <a:t> çağrısında bulunur. Kişinin bu çağrıya uymayarak kaçmaya devam etmesi halinde önce uyarı amacıyla silahla ateş edilebilir. Buna rağmen Kaçmak da ısrar etmesi Dolayısıyla ele geçirilmesinin mümkün olmaması halinde ise kişinin yakalanmasını sağlamak amacıyla ve sağlayacak ölçüde silahla ateş edilebilir. Polis direnişi kırmak ya da yakalamak amacıyla zor veya silah kullanma yetkisini kullanırken kendisine karşı silahla saldırıya  teşebbüs edilmesi halinde, silahla saldırıya teşebbüs eden kişiye karşı saldırı tehlikesini etkisiz kılacak ölçüde duraksamadan silahla ateş edebilir.</a:t>
            </a:r>
          </a:p>
          <a:p>
            <a:r>
              <a:rPr lang="tr-TR" dirty="0"/>
              <a:t> </a:t>
            </a:r>
          </a:p>
          <a:p>
            <a:pPr lvl="0"/>
            <a:r>
              <a:rPr lang="tr-TR" b="1" dirty="0"/>
              <a:t>Konut işyeri ve Eklentilerine Girme </a:t>
            </a:r>
            <a:endParaRPr lang="tr-TR" dirty="0"/>
          </a:p>
          <a:p>
            <a:r>
              <a:rPr lang="tr-TR" dirty="0"/>
              <a:t>Genel kolluk İmdat istemesi veya yangın su baskını ve boğulma gibi büyük tehlikelerin haber verilmesi veya görülmesi halleri ile ağır cezalı bir suçun işlenmesine veya yapılmakta devam olunmasına mani olmak için konutlara işyerlerine ve eklentilerine girebilir.</a:t>
            </a:r>
          </a:p>
          <a:p>
            <a:pPr marL="0" indent="0">
              <a:buNone/>
            </a:pPr>
            <a:endParaRPr lang="tr-TR" dirty="0" smtClean="0"/>
          </a:p>
          <a:p>
            <a:endParaRPr lang="tr-TR" dirty="0"/>
          </a:p>
        </p:txBody>
      </p:sp>
    </p:spTree>
    <p:extLst>
      <p:ext uri="{BB962C8B-B14F-4D97-AF65-F5344CB8AC3E}">
        <p14:creationId xmlns:p14="http://schemas.microsoft.com/office/powerpoint/2010/main" val="33895061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92500" lnSpcReduction="20000"/>
          </a:bodyPr>
          <a:lstStyle/>
          <a:p>
            <a:pPr lvl="0"/>
            <a:r>
              <a:rPr lang="tr-TR" sz="2800" b="1" dirty="0"/>
              <a:t>Üniversite Binalarına ve Eklentilerine Girme </a:t>
            </a:r>
            <a:endParaRPr lang="tr-TR" sz="2800" dirty="0"/>
          </a:p>
          <a:p>
            <a:r>
              <a:rPr lang="tr-TR" sz="2800" dirty="0"/>
              <a:t>Genel kolluk aşağıda yazılı hallerde üniversite bağımsız fakülte veya üniversiteye bağlı kurumların binalarına veya bunların eklerine girebilir. </a:t>
            </a:r>
          </a:p>
          <a:p>
            <a:pPr lvl="1"/>
            <a:r>
              <a:rPr lang="tr-TR" dirty="0"/>
              <a:t> Üniversite binaları veya ekleri içinde, kurumun imkanlarına önlenmesi mümkün görünmeyen olayların çıkması ihtimali karşısında rektör acele hallerde de dekan veya bağlı kuruluş yetkililerinin genel kolluktan yardım talep etmeleri halinde,</a:t>
            </a:r>
          </a:p>
          <a:p>
            <a:pPr lvl="1"/>
            <a:r>
              <a:rPr lang="tr-TR" dirty="0"/>
              <a:t> Herhangi bir davet veya izne bağlı olmaksızın suç ve suçluların kovuşturulması için her zaman ilgili kurumlar kovuşturma Dolayısıyla genel kolluk kuvvetlerine gereken her türlü yardım ve kolaylığı göstermekle yükümlüdürler.</a:t>
            </a:r>
          </a:p>
          <a:p>
            <a:pPr lvl="0"/>
            <a:r>
              <a:rPr lang="tr-TR" sz="2800" b="1" dirty="0"/>
              <a:t>Özel Kolluğun Yetkilerini Kullanma </a:t>
            </a:r>
            <a:endParaRPr lang="tr-TR" sz="2800" dirty="0"/>
          </a:p>
          <a:p>
            <a:r>
              <a:rPr lang="tr-TR" sz="2800" dirty="0"/>
              <a:t>Özel kolluk teşkilatı olan işlerde  bu teşkilata mensup memur bulunmadığı yerlerde polis bunlara ait kulluk görevlerini yapmaya yetkilidir.</a:t>
            </a:r>
          </a:p>
          <a:p>
            <a:pPr marL="0" indent="0">
              <a:buNone/>
            </a:pPr>
            <a:endParaRPr lang="tr-TR" dirty="0"/>
          </a:p>
        </p:txBody>
      </p:sp>
    </p:spTree>
    <p:extLst>
      <p:ext uri="{BB962C8B-B14F-4D97-AF65-F5344CB8AC3E}">
        <p14:creationId xmlns:p14="http://schemas.microsoft.com/office/powerpoint/2010/main" val="31823236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a:bodyPr>
          <a:lstStyle/>
          <a:p>
            <a:pPr lvl="0"/>
            <a:r>
              <a:rPr lang="tr-TR" sz="2800" b="1" dirty="0"/>
              <a:t>Mesken ve İşyerlerinden Ayrılmalarını İsteme Yetkisi </a:t>
            </a:r>
            <a:endParaRPr lang="tr-TR" sz="2800" dirty="0"/>
          </a:p>
          <a:p>
            <a:r>
              <a:rPr lang="tr-TR" sz="2800" b="1" dirty="0"/>
              <a:t> </a:t>
            </a:r>
            <a:r>
              <a:rPr lang="tr-TR" sz="2800" dirty="0"/>
              <a:t>Polis aşağıdaki hallerde gerekli görülen kişilerden </a:t>
            </a:r>
          </a:p>
          <a:p>
            <a:pPr lvl="1"/>
            <a:r>
              <a:rPr lang="tr-TR" dirty="0"/>
              <a:t> Devletin bütünlüğü genel güvenliği ve anayasa düzeni ile kaçakçılık ve uyuşturucu maddelerle ilgili olarak yaptığı suç soruşturmaları sırasında ifadesine başvurulacak olanlara</a:t>
            </a:r>
          </a:p>
          <a:p>
            <a:pPr lvl="1"/>
            <a:r>
              <a:rPr lang="tr-TR" dirty="0"/>
              <a:t> Vatandaşlık durumu ile 2559 sayılı kanun 17. Maddesinde belirtilen kimlik tespiti yapılıncaya kadar tespit edilmiş olan ikametgah veya iş adreslerinden ayrıl mamalarını yazılı olarak isteyebilir bunların bulunabilecekleri yeni adreslerini bildirmeleri şartıyla o yerden ayrılmalarına mahallin en büyük Mülki amirinin yazılı emri ile izin verilir.</a:t>
            </a:r>
          </a:p>
          <a:p>
            <a:endParaRPr lang="tr-TR" dirty="0"/>
          </a:p>
        </p:txBody>
      </p:sp>
    </p:spTree>
    <p:extLst>
      <p:ext uri="{BB962C8B-B14F-4D97-AF65-F5344CB8AC3E}">
        <p14:creationId xmlns:p14="http://schemas.microsoft.com/office/powerpoint/2010/main" val="24636164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lnSpcReduction="10000"/>
          </a:bodyPr>
          <a:lstStyle/>
          <a:p>
            <a:pPr lvl="0"/>
            <a:r>
              <a:rPr lang="tr-TR" b="1" dirty="0"/>
              <a:t>Polisin Mülki Sınırları içerisinde Suça Müdahale Yetkisi</a:t>
            </a:r>
            <a:endParaRPr lang="tr-TR" dirty="0"/>
          </a:p>
          <a:p>
            <a:r>
              <a:rPr lang="tr-TR" dirty="0"/>
              <a:t>Polis görevli bulunduğu Mülki sınırlar içinde</a:t>
            </a:r>
            <a:r>
              <a:rPr lang="tr-TR" b="1" dirty="0"/>
              <a:t> </a:t>
            </a:r>
            <a:r>
              <a:rPr lang="tr-TR" dirty="0"/>
              <a:t> hizmet branşı yeri ve zamanına bakılmaksızın Bir suçla karşılaştığında suça El koymak önlemek sanık ve suç delillerinin tespit muhafaza ve yetkili genel kolluğa teslim etmekle görevli ve yetkilidir.</a:t>
            </a:r>
          </a:p>
          <a:p>
            <a:r>
              <a:rPr lang="tr-TR" dirty="0"/>
              <a:t> Bu madde hükmü gereğince bir suça müdahale eden polise karşı işlenen suçlar görevli memura karşı işlenmiş suç müdahalede bulunan polisin işlediği suçlar ise görevli memurun işlediği suç sayılır.</a:t>
            </a:r>
          </a:p>
          <a:p>
            <a:r>
              <a:rPr lang="tr-TR" dirty="0"/>
              <a:t>Bu sebeple Özel güvenlik görevlileri tarafından görev yaptıkları alana gelen genel kolluktan silahlarını emaneti almak istemeleri yasaya aykırıdır. </a:t>
            </a:r>
          </a:p>
          <a:p>
            <a:endParaRPr lang="tr-TR" dirty="0"/>
          </a:p>
        </p:txBody>
      </p:sp>
    </p:spTree>
    <p:extLst>
      <p:ext uri="{BB962C8B-B14F-4D97-AF65-F5344CB8AC3E}">
        <p14:creationId xmlns:p14="http://schemas.microsoft.com/office/powerpoint/2010/main" val="20796061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77500" lnSpcReduction="20000"/>
          </a:bodyPr>
          <a:lstStyle/>
          <a:p>
            <a:pPr lvl="0"/>
            <a:r>
              <a:rPr lang="tr-TR" sz="2800" b="1" dirty="0"/>
              <a:t>Polisin Bölgesi Dışında Görevlendirme </a:t>
            </a:r>
            <a:endParaRPr lang="tr-TR" sz="2800" dirty="0"/>
          </a:p>
          <a:p>
            <a:r>
              <a:rPr lang="tr-TR" sz="2800" dirty="0"/>
              <a:t>Genel Güvenlik kaçakçılık ve uyuşturucu maddelerle ilgili önemli olayları takip etmek gerekiyorsa müdahale ederek soruşturmasını yapmak üzere;</a:t>
            </a:r>
          </a:p>
          <a:p>
            <a:pPr lvl="1"/>
            <a:r>
              <a:rPr lang="tr-TR" dirty="0"/>
              <a:t> </a:t>
            </a:r>
            <a:r>
              <a:rPr lang="tr-TR" sz="2800" dirty="0"/>
              <a:t>İçişleri bakanlığınca doğrudan veya ilgili valinin talebi üzerine merkez personelinden ekipler(timler) görevlendirilebilir.</a:t>
            </a:r>
          </a:p>
          <a:p>
            <a:pPr lvl="1"/>
            <a:r>
              <a:rPr lang="tr-TR" sz="2800" dirty="0"/>
              <a:t> Yukarıdaki Bent hükmüne uygun olarak bir ilde soruşturması yapılan olayın aydınlatılması delillerin toplanması sanıkların yakalanması başka illerde de araştırma ve soruşturma yapılmasını gerektiriyorsa iller arasında ilgili valiliklerce ekipler görevlendirilebilir bu ekiplerin polis yetkilerini kullanması polis bölgesi sınırları ile kayıtlı değildir.</a:t>
            </a:r>
          </a:p>
          <a:p>
            <a:r>
              <a:rPr lang="tr-TR" sz="2800" dirty="0"/>
              <a:t> Bu ekipler görev yaptıkları mahallin en büyük Mülki amirine bilgi vermek zorundadırlar görevin ifası sırasında mahallin en büyük Mülki amirine karşı da sorumludur. Genel ve özel kolluk makam ve memurları bu personele gereken her türlü yardımı yapmaya mecburdur.</a:t>
            </a:r>
          </a:p>
          <a:p>
            <a:endParaRPr lang="tr-TR" dirty="0"/>
          </a:p>
        </p:txBody>
      </p:sp>
    </p:spTree>
    <p:extLst>
      <p:ext uri="{BB962C8B-B14F-4D97-AF65-F5344CB8AC3E}">
        <p14:creationId xmlns:p14="http://schemas.microsoft.com/office/powerpoint/2010/main" val="14196468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70000" lnSpcReduction="20000"/>
          </a:bodyPr>
          <a:lstStyle/>
          <a:p>
            <a:pPr lvl="0"/>
            <a:r>
              <a:rPr lang="tr-TR" b="1" dirty="0"/>
              <a:t>Adli Görev ve Yetkiler </a:t>
            </a:r>
            <a:endParaRPr lang="tr-TR" dirty="0"/>
          </a:p>
          <a:p>
            <a:r>
              <a:rPr lang="tr-TR" dirty="0"/>
              <a:t>Polis 2559 sayılı yasada belirtilen görevlerinin yanında ceza muhakemesi kanunu ve diğer mevzuatta yazılı soruşturma işlemlerine ilişkin görevleri de yerine getirir.</a:t>
            </a:r>
          </a:p>
          <a:p>
            <a:r>
              <a:rPr lang="tr-TR" dirty="0"/>
              <a:t> Polis bir suça ilişkin olarak kendisine yapılan sözlü ihbar ve şikayetleri ve görevi sırasında öğrendiği suça ilişkin bilgileri yazılı hale getirir.</a:t>
            </a:r>
          </a:p>
          <a:p>
            <a:r>
              <a:rPr lang="tr-TR" dirty="0"/>
              <a:t>Edinilen bilgi veya alınan  ihbar ve şikayet üzerine veya kendiliğinden bir suçla karşılaşan polis olay yerinde kişilerin ve toplumun sağlığına vücut bütünlüğüne veya mal varlığına zarar gelmemesi ve suçun delillerinin kaybolmaması ya da bozulmaması için derhal Gerekli tedbirleri alır.</a:t>
            </a:r>
          </a:p>
          <a:p>
            <a:r>
              <a:rPr lang="tr-TR" dirty="0"/>
              <a:t>Bir suç işlendiği veya işlenmekte olduğu bilgisini edilen polis olay yerinin korunması delillerin tespiti kaybolmaması ya da bozulmaması için acele tedbirleri aldıktan sonra el koyduğu olayları yakalanan kişiler ile uygulanan tedbirleri derhal Cumhuriyet Savcısını bildirir ve Cumhuriyet savcısının emri doğrultusunda işin aydınlatılması için gerekli soruşturma işlemlerini yapar.</a:t>
            </a:r>
          </a:p>
          <a:p>
            <a:r>
              <a:rPr lang="tr-TR" dirty="0"/>
              <a:t> Yapılacak araştırma sonunda edinilen bilginin kabahate ilişkin olduğu hallerde konu araştırılarak gerekli yasal işlem yapılır veya yapılması sağlanır.</a:t>
            </a:r>
          </a:p>
          <a:p>
            <a:r>
              <a:rPr lang="tr-TR" dirty="0"/>
              <a:t>Olay yerinde görevine ait işlemlere başlayan polis bunların yapılmasına engel olan veya yetkisi içinde aldığı tedbirlere aykırı davranan kişileri işlemler sonuçlanıncaya kadar ve gerektiğinde zor kullanarak bundan Men eder.</a:t>
            </a:r>
          </a:p>
          <a:p>
            <a:endParaRPr lang="tr-TR" dirty="0"/>
          </a:p>
        </p:txBody>
      </p:sp>
    </p:spTree>
    <p:extLst>
      <p:ext uri="{BB962C8B-B14F-4D97-AF65-F5344CB8AC3E}">
        <p14:creationId xmlns:p14="http://schemas.microsoft.com/office/powerpoint/2010/main" val="39788182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92500"/>
          </a:bodyPr>
          <a:lstStyle/>
          <a:p>
            <a:r>
              <a:rPr lang="tr-TR" dirty="0"/>
              <a:t>Polis suçun delillerini tespit etmek amacıyla Cumhuriyet savcısının emriyle Olay yerinde gerekli inceleme ve teknik araştırmaları yapar delilleri tespit eder muhafaza altına alır ve incelenmek üzere ilgili yerlere gönderir.</a:t>
            </a:r>
          </a:p>
          <a:p>
            <a:r>
              <a:rPr lang="tr-TR" dirty="0"/>
              <a:t> Olay yeri dışında kalan ve o suça ilişkin delil elde edilebileceği yönünde kuvvetli şüphe sebebi bulunan konut işyeri veya kamuya açık olmayan kapalı alanlarda yapılacak işlemler için ceza muhakemesi kanununun arama ve el koymaya ilişkin hükümleri uygulanır. polis olaydaki Failin, gözaltına alınan şüpheli ile aynı kişi olup olmadığının belirlenmesi bakımından zorunlu olması halinde Cumhuriyet savcısının talimatı ile teşhis yaptırabilir tanıklıktan çekinebilecek olanlar teşhiste bulmaya zorlanamaz.  İşleme başlamadan önce tesiste bulmaca kişinin faili tarif eden beyanları tutanağa bağlanır.</a:t>
            </a:r>
          </a:p>
          <a:p>
            <a:endParaRPr lang="tr-TR" dirty="0"/>
          </a:p>
        </p:txBody>
      </p:sp>
    </p:spTree>
    <p:extLst>
      <p:ext uri="{BB962C8B-B14F-4D97-AF65-F5344CB8AC3E}">
        <p14:creationId xmlns:p14="http://schemas.microsoft.com/office/powerpoint/2010/main" val="4182096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179512" y="332656"/>
            <a:ext cx="8640960" cy="6192688"/>
          </a:xfrm>
          <a:prstGeom prst="rect">
            <a:avLst/>
          </a:prstGeom>
        </p:spPr>
      </p:pic>
    </p:spTree>
    <p:extLst>
      <p:ext uri="{BB962C8B-B14F-4D97-AF65-F5344CB8AC3E}">
        <p14:creationId xmlns:p14="http://schemas.microsoft.com/office/powerpoint/2010/main" val="34537699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85000" lnSpcReduction="10000"/>
          </a:bodyPr>
          <a:lstStyle/>
          <a:p>
            <a:r>
              <a:rPr lang="tr-TR" dirty="0"/>
              <a:t>Teşhis işlemine tabi tutulan kişilerin birden fazla ve Aynı cinsten olması aralarında yaş boy ağırlık giyinme gibi görünüşe ilişkin hususlarda benzerlik bulunması gerekir. Teşhis için gerekli olması halinde şüphelinin görünüşü ile ilgili gerekli değişiklikler yapılabilir. Teşhis işlemine tabi tutulan kişilerin her birine teşhis sırasında bir numara bulundurulur teşhiste bulunan kişi ile teşhis işlemine tabi tutan kişilerin birbirini görmemesi gerekir teşhis işlemi en az 2 kez tekrarlanır ne teşhiste bulunması istenen kişiye şüphelinin teşhis edilecek kişiler arasında yer almıyor olabileceği hatırlatılır.</a:t>
            </a:r>
          </a:p>
          <a:p>
            <a:r>
              <a:rPr lang="tr-TR" dirty="0"/>
              <a:t>Teşhis işlemine tabi tutulan kişilerin Bu işlem sırasında birlikte fotoğrafları çekilerek veya görüntüleri kayda alınarak soruşturma dosyasına konulur </a:t>
            </a:r>
          </a:p>
          <a:p>
            <a:r>
              <a:rPr lang="tr-TR" dirty="0"/>
              <a:t>Hüseyin’in fotoğrafı üzerinden de teşhis yaptırılabilir Ancak tek bir fotoğraf veya aynı kişinin farklı fotoğrafları üzerinden keşif yaptırılamaz değişik kişilerin fotoğraflarının aynı büyüklük ve özellikte olmaları gerekir teşhis işlemi tutanağa bağlanır.</a:t>
            </a:r>
          </a:p>
          <a:p>
            <a:endParaRPr lang="tr-TR" dirty="0"/>
          </a:p>
        </p:txBody>
      </p:sp>
    </p:spTree>
    <p:extLst>
      <p:ext uri="{BB962C8B-B14F-4D97-AF65-F5344CB8AC3E}">
        <p14:creationId xmlns:p14="http://schemas.microsoft.com/office/powerpoint/2010/main" val="15096807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70000" lnSpcReduction="20000"/>
          </a:bodyPr>
          <a:lstStyle/>
          <a:p>
            <a:pPr lvl="0"/>
            <a:r>
              <a:rPr lang="tr-TR" sz="2800" b="1" dirty="0"/>
              <a:t>İstihbarat Yetki ve Görevleri </a:t>
            </a:r>
            <a:endParaRPr lang="tr-TR" sz="2800" dirty="0"/>
          </a:p>
          <a:p>
            <a:r>
              <a:rPr lang="tr-TR" sz="2800" dirty="0"/>
              <a:t>Polis devletin ülkesi ve milletiyle bölünmez bütünlüğüne anayasa düzenine ve genel güvenliğine dair önleyici ve koruyucu tedbirleri almak Emniyet ve asayişi sağlamak üzere ülke seviyesinde ve sanal ortamda istihbarat faaliyetlerinde bulur bu amaçla bilgi toplar değerlendirir yetkili mercilere veya kullanma alanına ulaştırır devletin diğer istihbarat kuruluşlarıyla işbirliği yapar.</a:t>
            </a:r>
          </a:p>
          <a:p>
            <a:pPr lvl="0"/>
            <a:r>
              <a:rPr lang="tr-TR" sz="2800" b="1" dirty="0"/>
              <a:t>ÖZEL GÜVENLİK YETKİLERİ</a:t>
            </a:r>
            <a:endParaRPr lang="tr-TR" sz="2800" dirty="0"/>
          </a:p>
          <a:p>
            <a:r>
              <a:rPr lang="tr-TR" sz="2800" dirty="0"/>
              <a:t>Özel güvenlik görevlilerinin genel kolluk yetkileri olmayıp görevli oldukları alanda ve görev süresince</a:t>
            </a:r>
          </a:p>
          <a:p>
            <a:pPr lvl="1"/>
            <a:r>
              <a:rPr lang="tr-TR" b="1" u="sng" dirty="0"/>
              <a:t>Kontrol</a:t>
            </a:r>
            <a:r>
              <a:rPr lang="tr-TR" b="1" dirty="0"/>
              <a:t>  </a:t>
            </a:r>
            <a:r>
              <a:rPr lang="tr-TR" dirty="0" err="1"/>
              <a:t>Kontrol</a:t>
            </a:r>
            <a:r>
              <a:rPr lang="tr-TR" dirty="0"/>
              <a:t> sadece güvenlik cihazları( x-ray cihazı metale duyarlı kapı ve el </a:t>
            </a:r>
            <a:r>
              <a:rPr lang="tr-TR" dirty="0" err="1"/>
              <a:t>dedektörü</a:t>
            </a:r>
            <a:r>
              <a:rPr lang="tr-TR" dirty="0"/>
              <a:t> ve diğer güvenlik cihazları), vasıtasıyla yapılabilir Özel güvenlik görevlileri belli alanlarda el ile aramayı sadece polis gözetiminde yapabilir.</a:t>
            </a:r>
          </a:p>
          <a:p>
            <a:pPr lvl="1"/>
            <a:r>
              <a:rPr lang="tr-TR" b="1" u="sng" dirty="0"/>
              <a:t>Kimlik sorma </a:t>
            </a:r>
            <a:r>
              <a:rPr lang="tr-TR" dirty="0"/>
              <a:t>Özel güvenlik görevlileri 5188 sayılı Yasa ve bu yasanın uygulama yönetmeliğinde tek tek sayılan yerlere kimlik sorabilir kimlik sorma görevlendirildikleri alana girmek için gerekli bilet isim listesi gibi materyallerle kıyaslamak amacı ile yapılır.</a:t>
            </a:r>
          </a:p>
          <a:p>
            <a:pPr lvl="1"/>
            <a:r>
              <a:rPr lang="tr-TR" b="1" u="sng" dirty="0"/>
              <a:t>Yakalama </a:t>
            </a:r>
            <a:r>
              <a:rPr lang="tr-TR" dirty="0"/>
              <a:t>Özel güvenlik görevlileri yakalama işlemini CMK  hükümleri doğrultusunda yerine getirir</a:t>
            </a:r>
          </a:p>
          <a:p>
            <a:pPr lvl="1"/>
            <a:r>
              <a:rPr lang="tr-TR" b="1" u="sng" dirty="0"/>
              <a:t>Konut – İş Yerlerine Girme </a:t>
            </a:r>
            <a:r>
              <a:rPr lang="tr-TR" dirty="0"/>
              <a:t> Özel güvenlik görevlileri görevli oldukları alanlarda bulunan konut ve işyerlerine  sadece yardım istenmesi ve yangın Sel ve deprem gibi doğal afet durumlarında girebilir.</a:t>
            </a:r>
          </a:p>
          <a:p>
            <a:endParaRPr lang="tr-TR" sz="2400" b="1" dirty="0"/>
          </a:p>
        </p:txBody>
      </p:sp>
    </p:spTree>
    <p:extLst>
      <p:ext uri="{BB962C8B-B14F-4D97-AF65-F5344CB8AC3E}">
        <p14:creationId xmlns:p14="http://schemas.microsoft.com/office/powerpoint/2010/main" val="11889847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a:bodyPr>
          <a:lstStyle/>
          <a:p>
            <a:pPr lvl="1"/>
            <a:r>
              <a:rPr lang="tr-TR" b="1" u="sng" dirty="0"/>
              <a:t>Emanete Alma </a:t>
            </a:r>
            <a:r>
              <a:rPr lang="tr-TR" dirty="0"/>
              <a:t>5188 sayılı kanunun 7. Maddesinde belirtilen durumlarda emanete alma işlemini usulüne uygun bir şekilde yapabilir özel güvenlik görevlilerinin genel kolluğun silahını emanete  alma yetkileri yoktur.</a:t>
            </a:r>
          </a:p>
          <a:p>
            <a:pPr lvl="1"/>
            <a:r>
              <a:rPr lang="tr-TR" b="1" u="sng" dirty="0"/>
              <a:t>Zor Kullanma </a:t>
            </a:r>
            <a:r>
              <a:rPr lang="tr-TR" dirty="0"/>
              <a:t> Özel güvenlik görevlileri görevli olduğu alanlarda ve görevli oldukları sürede Meri mevzuat doğrultusunda zor kullanma yetkisine sahiptir.</a:t>
            </a:r>
          </a:p>
          <a:p>
            <a:r>
              <a:rPr lang="tr-TR" sz="2800" dirty="0" smtClean="0"/>
              <a:t>Ancak </a:t>
            </a:r>
            <a:r>
              <a:rPr lang="tr-TR" sz="2800" dirty="0"/>
              <a:t>gözaltına alma El koyma, kimlik tespiti, ifade alma ,soruşturma yapma, delil inceleme parmak izi ve fotoğraf alma yetkileri yoktur bu sayılan haller oluştuğunda derhal genel kolluğa bağlı bilgi verilmeli genel kolluk gereğini yapmalıdır.</a:t>
            </a:r>
          </a:p>
          <a:p>
            <a:endParaRPr lang="tr-TR" dirty="0"/>
          </a:p>
        </p:txBody>
      </p:sp>
    </p:spTree>
    <p:extLst>
      <p:ext uri="{BB962C8B-B14F-4D97-AF65-F5344CB8AC3E}">
        <p14:creationId xmlns:p14="http://schemas.microsoft.com/office/powerpoint/2010/main" val="14882474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a:bodyPr>
          <a:lstStyle/>
          <a:p>
            <a:r>
              <a:rPr lang="tr-TR" dirty="0" smtClean="0"/>
              <a:t>               </a:t>
            </a:r>
            <a:r>
              <a:rPr lang="tr-TR" dirty="0" smtClean="0">
                <a:solidFill>
                  <a:schemeClr val="tx2"/>
                </a:solidFill>
              </a:rPr>
              <a:t>GENEL KOLLUĞA AİT YETKİLER</a:t>
            </a:r>
          </a:p>
          <a:p>
            <a:r>
              <a:rPr lang="tr-TR" dirty="0" smtClean="0"/>
              <a:t>Gözaltına alma</a:t>
            </a:r>
          </a:p>
          <a:p>
            <a:r>
              <a:rPr lang="tr-TR" dirty="0" smtClean="0"/>
              <a:t>El Koyma</a:t>
            </a:r>
          </a:p>
          <a:p>
            <a:r>
              <a:rPr lang="tr-TR" dirty="0" smtClean="0"/>
              <a:t>Kimlik tespiti</a:t>
            </a:r>
          </a:p>
          <a:p>
            <a:r>
              <a:rPr lang="tr-TR" dirty="0" smtClean="0"/>
              <a:t>İfade alma</a:t>
            </a:r>
          </a:p>
          <a:p>
            <a:r>
              <a:rPr lang="tr-TR" dirty="0" smtClean="0"/>
              <a:t>Soruşturma yapma</a:t>
            </a:r>
          </a:p>
          <a:p>
            <a:r>
              <a:rPr lang="tr-TR" dirty="0" smtClean="0"/>
              <a:t>Delil İnceleme</a:t>
            </a:r>
          </a:p>
          <a:p>
            <a:r>
              <a:rPr lang="tr-TR" dirty="0" smtClean="0"/>
              <a:t>Parmak izi fotoğraf alma</a:t>
            </a:r>
          </a:p>
          <a:p>
            <a:endParaRPr lang="tr-TR" dirty="0"/>
          </a:p>
          <a:p>
            <a:endParaRPr lang="tr-TR" dirty="0" smtClean="0"/>
          </a:p>
          <a:p>
            <a:endParaRPr lang="tr-TR" dirty="0"/>
          </a:p>
          <a:p>
            <a:r>
              <a:rPr lang="tr-TR" sz="1800" dirty="0" smtClean="0"/>
              <a:t>GENEL KOLLUK YETKİLERİ ÖGG YETKİLERİNİDE KAPSAMAKTADIR</a:t>
            </a:r>
          </a:p>
          <a:p>
            <a:endParaRPr lang="tr-TR" dirty="0"/>
          </a:p>
        </p:txBody>
      </p:sp>
      <p:sp>
        <p:nvSpPr>
          <p:cNvPr id="2" name="Yuvarlatılmış Dikdörtgen 1"/>
          <p:cNvSpPr/>
          <p:nvPr/>
        </p:nvSpPr>
        <p:spPr>
          <a:xfrm>
            <a:off x="5580112" y="1268760"/>
            <a:ext cx="3024336" cy="44644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t>.</a:t>
            </a:r>
            <a:r>
              <a:rPr lang="tr-TR" sz="2400" dirty="0" smtClean="0">
                <a:solidFill>
                  <a:srgbClr val="FF0000"/>
                </a:solidFill>
              </a:rPr>
              <a:t>ÖGG YETKİLERİ</a:t>
            </a:r>
          </a:p>
          <a:p>
            <a:endParaRPr lang="tr-TR" sz="2400" dirty="0" smtClean="0"/>
          </a:p>
          <a:p>
            <a:r>
              <a:rPr lang="tr-TR" sz="2400" dirty="0" smtClean="0"/>
              <a:t>Kontrol (Arama)</a:t>
            </a:r>
          </a:p>
          <a:p>
            <a:endParaRPr lang="tr-TR" sz="2400" dirty="0" smtClean="0"/>
          </a:p>
          <a:p>
            <a:r>
              <a:rPr lang="tr-TR" sz="2400" dirty="0" smtClean="0"/>
              <a:t>Yakalama</a:t>
            </a:r>
          </a:p>
          <a:p>
            <a:endParaRPr lang="tr-TR" sz="2400" dirty="0" smtClean="0"/>
          </a:p>
          <a:p>
            <a:r>
              <a:rPr lang="tr-TR" sz="2400" dirty="0" smtClean="0"/>
              <a:t>Kimlik Sorma</a:t>
            </a:r>
          </a:p>
          <a:p>
            <a:endParaRPr lang="tr-TR" sz="2400" dirty="0" smtClean="0"/>
          </a:p>
          <a:p>
            <a:r>
              <a:rPr lang="tr-TR" sz="2400" dirty="0" smtClean="0"/>
              <a:t>Emanete alma</a:t>
            </a:r>
          </a:p>
          <a:p>
            <a:endParaRPr lang="tr-TR" sz="2400" dirty="0" smtClean="0"/>
          </a:p>
          <a:p>
            <a:r>
              <a:rPr lang="tr-TR" sz="2400" dirty="0" smtClean="0"/>
              <a:t>Zor kullanma</a:t>
            </a:r>
            <a:endParaRPr lang="tr-TR" sz="2400" dirty="0"/>
          </a:p>
        </p:txBody>
      </p:sp>
      <p:sp>
        <p:nvSpPr>
          <p:cNvPr id="4" name="Yuvarlatılmış Dikdörtgen 3"/>
          <p:cNvSpPr/>
          <p:nvPr/>
        </p:nvSpPr>
        <p:spPr>
          <a:xfrm flipV="1">
            <a:off x="251520" y="6407616"/>
            <a:ext cx="8712968"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645344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62500" lnSpcReduction="20000"/>
          </a:bodyPr>
          <a:lstStyle/>
          <a:p>
            <a:pPr lvl="0"/>
            <a:r>
              <a:rPr lang="tr-TR" sz="2800" b="1" dirty="0"/>
              <a:t>GENEL KOLLUK – ÖZEL GÜVENLİK İLİŞKİLERİ VE SUÇ</a:t>
            </a:r>
            <a:endParaRPr lang="tr-TR" sz="2800" dirty="0"/>
          </a:p>
          <a:p>
            <a:r>
              <a:rPr lang="tr-TR" sz="2800" b="1" dirty="0"/>
              <a:t>ÖNLEMEDEKİ YERİ VE ÖNEMİ </a:t>
            </a:r>
            <a:endParaRPr lang="tr-TR" sz="2800" dirty="0"/>
          </a:p>
          <a:p>
            <a:pPr lvl="1"/>
            <a:r>
              <a:rPr lang="tr-TR" b="1" dirty="0"/>
              <a:t>Önleyici Hizmetler </a:t>
            </a:r>
            <a:endParaRPr lang="tr-TR" dirty="0"/>
          </a:p>
          <a:p>
            <a:r>
              <a:rPr lang="tr-TR" sz="2800" b="1" dirty="0"/>
              <a:t> </a:t>
            </a:r>
            <a:r>
              <a:rPr lang="tr-TR" sz="2800" dirty="0"/>
              <a:t> Önleyici güvenlik hizmeti; suçu oluşmadan önlemeye ve engellemeye yönelik işlemlerdir suçla mücadele istihbarat faaliyetleri önleyici ve caydırıcı aşamaları ile bir bütündür.</a:t>
            </a:r>
          </a:p>
          <a:p>
            <a:r>
              <a:rPr lang="tr-TR" sz="2800" dirty="0"/>
              <a:t> İstisnai durumlar hariç Özel güvenlik görevlileri insan trafiğinin yoğun olduğu spor müsabakaları sahne gösterileri alışveriş merkezleri Eğitim Kurumları hastaneler fabrikalar konut siteleri vb. Yerlerde görev yapmaktadırlar. Bir özel güvenlik görevlisi belli bir süre görev yaptıktan sonra görev bölgesindeki olağandışı durumları şüphe çeken kişi ve hareketleri kuşkusuz herkesten daha iyi gözlemleyebilir ve fark edebilir. Bu sebeple özel güvenlik görevlilerinin görevlerini severek yapmaları bilinçli ve duyarlı olmaları suç önleme de Hayati öneme sahiptir özel güvenliğin her zaman için genel kollukla iyi ilişkiler içerisinde olması genel kollukla İşbirliği ve entegrasyon açısından oldukça önemlidir.</a:t>
            </a:r>
          </a:p>
          <a:p>
            <a:r>
              <a:rPr lang="tr-TR" sz="2800" dirty="0"/>
              <a:t> Son yıllarda terör örgütlerinin özellikle insan kalabalığının yoğun olduğu yerlere önceden patlayıcı madde yerleştirmek veya canlı bomba kullanmak suretiyle Sansasyonel eylemlere yöneldikleri göz önünde tutularak görev bölgesinde bu türden şüpheli hareketler ve olaylar genel kolluğa derhal haber verilmelidir.</a:t>
            </a:r>
          </a:p>
          <a:p>
            <a:endParaRPr lang="tr-TR" dirty="0"/>
          </a:p>
        </p:txBody>
      </p:sp>
    </p:spTree>
    <p:extLst>
      <p:ext uri="{BB962C8B-B14F-4D97-AF65-F5344CB8AC3E}">
        <p14:creationId xmlns:p14="http://schemas.microsoft.com/office/powerpoint/2010/main" val="23864814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919936"/>
          </a:xfrm>
        </p:spPr>
        <p:txBody>
          <a:bodyPr>
            <a:normAutofit fontScale="85000" lnSpcReduction="20000"/>
          </a:bodyPr>
          <a:lstStyle/>
          <a:p>
            <a:r>
              <a:rPr lang="tr-TR" dirty="0"/>
              <a:t>Özel güvenlik görevlisi alanının bulunduğu mahalleden sorumlu genel Kolluk Kuvveti ile en seri şekilde irtibata geçecek  telefon numarası adres gibi bilgilere sahip olmalıdır genel kollukla Özel Güvenlik arasında kurulacak işbirliği her iki tarafın çalışmalarına kolaylaştırmakla kalmayacak önleyici güvenlik hizmetlerinin etkinliğini de arttıracaktır.</a:t>
            </a:r>
          </a:p>
          <a:p>
            <a:r>
              <a:rPr lang="tr-TR" dirty="0"/>
              <a:t>Özel güvenlik görevlisi görevli olduğu alan  dışında herhangi bir suçun işlendiğini faillerinin kaçtığını gördüğünde genel kulluğa hemen bildirmeli gerekirse eşkal tarifi vermelidir.</a:t>
            </a:r>
          </a:p>
          <a:p>
            <a:r>
              <a:rPr lang="tr-TR" dirty="0"/>
              <a:t>Suç önleme ve işlenmiş suçların aydınlatılması faaliyetlerinde genel kolluğa yardımcı olmak işlenmiş bir suçla ilgili bilgisi varsa yetkililere aktarmak her vatandaşın görevidir kamu güvenliğini tamamlayıcı mahiyette görev yapan özel güvenlik görevlileri görev alanlarında herhangi bir vatandaştan daha fazla sorumlu olduğunun bilinci ile hareket etmelidir.</a:t>
            </a:r>
          </a:p>
          <a:p>
            <a:r>
              <a:rPr lang="tr-TR" dirty="0"/>
              <a:t>Özel güvenliğin görev alanındaki suçları önlemede etkinliği arttıkça genel kolluk asayiş terörle mücadele kaçakçılık ve organize suçlarla mücadele istihbarat trafik gibi asli fonksiyonlarında daha etkin olabilecektir.</a:t>
            </a:r>
          </a:p>
          <a:p>
            <a:endParaRPr lang="tr-TR" dirty="0"/>
          </a:p>
        </p:txBody>
      </p:sp>
    </p:spTree>
    <p:extLst>
      <p:ext uri="{BB962C8B-B14F-4D97-AF65-F5344CB8AC3E}">
        <p14:creationId xmlns:p14="http://schemas.microsoft.com/office/powerpoint/2010/main" val="12167244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6264696"/>
          </a:xfrm>
        </p:spPr>
        <p:txBody>
          <a:bodyPr>
            <a:normAutofit fontScale="77500" lnSpcReduction="20000"/>
          </a:bodyPr>
          <a:lstStyle/>
          <a:p>
            <a:pPr lvl="1"/>
            <a:r>
              <a:rPr lang="tr-TR" b="1" dirty="0"/>
              <a:t>Kanunsuz Emir ve  Konusu Suç Teşkil Eden Emir</a:t>
            </a:r>
            <a:endParaRPr lang="tr-TR" dirty="0"/>
          </a:p>
          <a:p>
            <a:pPr lvl="1"/>
            <a:r>
              <a:rPr lang="tr-TR" b="1" dirty="0"/>
              <a:t>Kanunsuz emir </a:t>
            </a:r>
            <a:endParaRPr lang="tr-TR" dirty="0"/>
          </a:p>
          <a:p>
            <a:r>
              <a:rPr lang="tr-TR" sz="2800" dirty="0"/>
              <a:t>Kamu düzeni ve kamu güvenliğinin sağlanmasından sorumlu olan kolluk amirinden aldığı emri Mevzuatı aykırı görürse yerine getirmez ancak bu aykırılığı o emri verene bildirir Amir emrinde ısrar eder ve bu emrini yazılı olarak yenilerse emir yerine getirilir bu durumda emri yerine getiren sorumlu olmaz.</a:t>
            </a:r>
          </a:p>
          <a:p>
            <a:r>
              <a:rPr lang="tr-TR" sz="2800" dirty="0"/>
              <a:t>Ancak şu hallerde verilen Emir yazılı olarak istenemez ve derhal yerine getirilir.</a:t>
            </a:r>
          </a:p>
          <a:p>
            <a:pPr lvl="0"/>
            <a:r>
              <a:rPr lang="tr-TR" sz="2800" dirty="0"/>
              <a:t>Can, ırz veya mal emniyetini korumak için</a:t>
            </a:r>
          </a:p>
          <a:p>
            <a:pPr lvl="0"/>
            <a:r>
              <a:rPr lang="tr-TR" sz="2800" dirty="0"/>
              <a:t>Devletin şahsiyetine karşı işlenen cürümlerin faillerini yakalamak veya delillerini tespit etmek için</a:t>
            </a:r>
          </a:p>
          <a:p>
            <a:pPr lvl="0"/>
            <a:r>
              <a:rPr lang="tr-TR" sz="2800" dirty="0"/>
              <a:t> Devlet Kuvvetleri aleyhine yalnız veya toplu olarak taarruz veya mukavemette bulunanları yakalamak veya bunların taarruz veya mukavemetlerini def etmek için</a:t>
            </a:r>
          </a:p>
          <a:p>
            <a:pPr lvl="0"/>
            <a:r>
              <a:rPr lang="tr-TR" sz="2800" dirty="0"/>
              <a:t>Hükümete karşı şiddet kullanan veya gösteren veya mukavemet edenlerin yakalanması taarruz veya mukavemet edenlerin def edilmesi için</a:t>
            </a:r>
          </a:p>
          <a:p>
            <a:pPr lvl="0"/>
            <a:r>
              <a:rPr lang="tr-TR" sz="2800" dirty="0"/>
              <a:t>Zabıtaca muhafaza altına alınan şahıslara bina veya Tesislere meskûn veya </a:t>
            </a:r>
            <a:r>
              <a:rPr lang="tr-TR" sz="2800" dirty="0" err="1"/>
              <a:t>gayrimeskün</a:t>
            </a:r>
            <a:r>
              <a:rPr lang="tr-TR" sz="2800" dirty="0"/>
              <a:t> yerlere ait olacak Münferit veya toplu tecavüzleri def etmek için</a:t>
            </a:r>
          </a:p>
          <a:p>
            <a:endParaRPr lang="tr-TR" dirty="0"/>
          </a:p>
        </p:txBody>
      </p:sp>
    </p:spTree>
    <p:extLst>
      <p:ext uri="{BB962C8B-B14F-4D97-AF65-F5344CB8AC3E}">
        <p14:creationId xmlns:p14="http://schemas.microsoft.com/office/powerpoint/2010/main" val="24729619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77500" lnSpcReduction="20000"/>
          </a:bodyPr>
          <a:lstStyle/>
          <a:p>
            <a:pPr lvl="0"/>
            <a:r>
              <a:rPr lang="tr-TR" sz="2400" dirty="0"/>
              <a:t> Ağır cezalı bir suçun sanığı  olarak yakalandıktan sonra zabıta kuvvetlerinin elinden kaçmakta olan şahısların yakalanması için,</a:t>
            </a:r>
          </a:p>
          <a:p>
            <a:pPr lvl="0"/>
            <a:r>
              <a:rPr lang="tr-TR" sz="2400" dirty="0"/>
              <a:t>İşlenmekte olan bir suçun işlenmesine veya devamına mani olmak için</a:t>
            </a:r>
          </a:p>
          <a:p>
            <a:pPr lvl="0"/>
            <a:r>
              <a:rPr lang="tr-TR" sz="2400" dirty="0"/>
              <a:t>Ceza muhakemeleri usulü kanunu ile diğer kanunlarda zabıta tarafından suç delillerinin tespiti veya suç faillerinin yakalanması maksadı ile yapılacak aramalar için</a:t>
            </a:r>
          </a:p>
          <a:p>
            <a:pPr lvl="0"/>
            <a:r>
              <a:rPr lang="tr-TR" sz="2400" dirty="0"/>
              <a:t>Kanunsuz toplantı veya kanunsuz yürüyüşleri dağıtmak veya suçlularını yakalamak için</a:t>
            </a:r>
          </a:p>
          <a:p>
            <a:pPr lvl="0"/>
            <a:r>
              <a:rPr lang="tr-TR" sz="2400" dirty="0"/>
              <a:t>Yangın su baskını yer sarsıntısı gibi afetlerde olay yerinde görevlilerce alınması gereken tedbirler için,</a:t>
            </a:r>
          </a:p>
          <a:p>
            <a:pPr lvl="0"/>
            <a:r>
              <a:rPr lang="tr-TR" sz="2400" dirty="0"/>
              <a:t>Umuma açık yerlerde yapılan her türlü toplantı veya yürüyüşlerde veya törenlerde bozulan düzeni sağlamak için</a:t>
            </a:r>
          </a:p>
          <a:p>
            <a:pPr lvl="0"/>
            <a:r>
              <a:rPr lang="tr-TR" sz="2400" dirty="0"/>
              <a:t>Herhangi bir sebeple tıkanmış olan yolların trafiğe açılması için</a:t>
            </a:r>
          </a:p>
          <a:p>
            <a:pPr lvl="0"/>
            <a:r>
              <a:rPr lang="tr-TR" sz="2400" dirty="0"/>
              <a:t>Yukarıdaki maddeler dışında diğer kanunlarda istisnai olarak zabıtanın sözlü emirle yapmaya mecbur tutulduğu haller için yetkili Amir tarafından verilecek Sözlü emirler derhal yerine getirilir.</a:t>
            </a:r>
          </a:p>
          <a:p>
            <a:pPr lvl="1"/>
            <a:r>
              <a:rPr lang="tr-TR" sz="2400" dirty="0"/>
              <a:t>Bu emirlerin yazılı olarak verilmesi istenilemez. Bu hallerde emrin yerine getirilmesinden doğabilecek sorumluluk emri verene aittir</a:t>
            </a:r>
            <a:r>
              <a:rPr lang="tr-TR" sz="2400" dirty="0" smtClean="0"/>
              <a:t>.</a:t>
            </a:r>
            <a:r>
              <a:rPr lang="tr-TR" b="1" dirty="0"/>
              <a:t> </a:t>
            </a:r>
            <a:r>
              <a:rPr lang="tr-TR" sz="2600" b="1" dirty="0"/>
              <a:t>Konuşu Suç Teşkil Eden Emir </a:t>
            </a:r>
            <a:endParaRPr lang="tr-TR" sz="2600" dirty="0"/>
          </a:p>
          <a:p>
            <a:r>
              <a:rPr lang="tr-TR" dirty="0"/>
              <a:t>Konusu suç teşkil eden Emir hiçbir suretle yerine getirilmez. Yerine getirenler sorumluluktan kurtulamaz.</a:t>
            </a:r>
          </a:p>
          <a:p>
            <a:endParaRPr lang="tr-TR" sz="2400" dirty="0"/>
          </a:p>
          <a:p>
            <a:pPr>
              <a:lnSpc>
                <a:spcPct val="90000"/>
              </a:lnSpc>
            </a:pPr>
            <a:endParaRPr lang="tr-TR" sz="2400" dirty="0"/>
          </a:p>
        </p:txBody>
      </p:sp>
    </p:spTree>
    <p:extLst>
      <p:ext uri="{BB962C8B-B14F-4D97-AF65-F5344CB8AC3E}">
        <p14:creationId xmlns:p14="http://schemas.microsoft.com/office/powerpoint/2010/main" val="1858939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77500" lnSpcReduction="20000"/>
          </a:bodyPr>
          <a:lstStyle/>
          <a:p>
            <a:pPr lvl="0"/>
            <a:r>
              <a:rPr lang="tr-TR" sz="2800" b="1" dirty="0"/>
              <a:t>ÖZEL GÜVENLIĞİN GENEL KOLLUĞA YARDIMCI OLMA YÜKÜMLÜLÜĞÜ</a:t>
            </a:r>
            <a:endParaRPr lang="tr-TR" sz="2800" dirty="0"/>
          </a:p>
          <a:p>
            <a:r>
              <a:rPr lang="tr-TR" sz="2800" dirty="0"/>
              <a:t> 5188 sayılı kanun kişi kurum ve kuruluşların devlet tarafından sağlanan Genel Güvenlik hizmetinin yanında 5188 sayılı kanunun doğrultusunda özel olarak korunmak istediklerinde özel güvenlik şirketlerinden hizmet satın alarak korunabilmelerine imkan sağlanmasından güvenliğin özelleştirdiği veya genel kolluğun bazı yetki ve sorumluluklarının özele devredildiği gibi bir sonuç çıkarılmamalıdır</a:t>
            </a:r>
          </a:p>
          <a:p>
            <a:r>
              <a:rPr lang="tr-TR" sz="2800" dirty="0"/>
              <a:t> Kamunun genel güvenliği devlet tarafından genel kolluk kuvvetleri vasıtasıyla sağlanmaktadır 5188 sayılı kanunun amaç başlıklı maddesinde de belirtildiği gibi özel güvenlik kamu güvenliğini tamamlayıcı mahiyettedir.</a:t>
            </a:r>
          </a:p>
          <a:p>
            <a:r>
              <a:rPr lang="tr-TR" sz="2800" dirty="0"/>
              <a:t>Özel güvenlik görevlilerinin genel kurula bildirmesi zorunlu durumlar ve birlikte çalışılması halinde genel kolluğun emrine gireceğini düzenleyen hususlar 5188 sayılı kanun ve özel güvenlik hizmetlerine dair kanunun uygulanmasına ilişkin yönetmelikte belirtilmiştir.</a:t>
            </a:r>
          </a:p>
          <a:p>
            <a:endParaRPr lang="tr-TR" sz="2800" dirty="0"/>
          </a:p>
        </p:txBody>
      </p:sp>
    </p:spTree>
    <p:extLst>
      <p:ext uri="{BB962C8B-B14F-4D97-AF65-F5344CB8AC3E}">
        <p14:creationId xmlns:p14="http://schemas.microsoft.com/office/powerpoint/2010/main" val="33022658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991944"/>
          </a:xfrm>
        </p:spPr>
        <p:txBody>
          <a:bodyPr>
            <a:normAutofit fontScale="92500" lnSpcReduction="20000"/>
          </a:bodyPr>
          <a:lstStyle/>
          <a:p>
            <a:r>
              <a:rPr lang="tr-TR" b="1" dirty="0" smtClean="0"/>
              <a:t>A.5188 </a:t>
            </a:r>
            <a:r>
              <a:rPr lang="tr-TR" b="1" dirty="0"/>
              <a:t>Sayılı Kanundaki Düzenlemeler </a:t>
            </a:r>
            <a:endParaRPr lang="tr-TR" dirty="0"/>
          </a:p>
          <a:p>
            <a:r>
              <a:rPr lang="tr-TR" dirty="0"/>
              <a:t>Özel güvenliğin görev yaptığı Havalimanı Liman gümrük gar istasyon gibi Yerler ile spor müsabakası sahne gösterisi ve benzeri etkinliklerde özel güvenlik tedbirlerini denetlemeye ve kamu güvenliğinin gerektirdiği hallerde önlemler aldırmaya Mülki İdare amirinin yetkili oldukları Ayrıca İl İdaresi kanunun Vali ve kaymakamların verdiği Yetkilerin kullanılması durumunda özel güvenlik birimi ve özel güvenlik personelinin mülki İdare Amiri ve genel kolluk amirinin emirlerini yerine getirmek zorunda olduğu belirtilmiştir.</a:t>
            </a:r>
          </a:p>
          <a:p>
            <a:r>
              <a:rPr lang="tr-TR" dirty="0"/>
              <a:t>Özel güvenlik görevlilerine aramalar sırasında suç teşkil eden veya delil olabilecek eşyayı emanete alma yetkisi genel kolluk kuvvetlerine derhal bildirmek şartıyla tanınmıştır.</a:t>
            </a:r>
          </a:p>
          <a:p>
            <a:r>
              <a:rPr lang="tr-TR" dirty="0"/>
              <a:t> Zor kullanma ve yakalama Konusu ise bu Yetkilerin kullanılması halinde olay en seri vasıtayla yetkili genel kolluğa bildirilerek yakalanan kişi ve muhafaza altına alınan eşyanın genel kolluğa teslim edilmesi şeklinde düzenlenmiştir.</a:t>
            </a:r>
          </a:p>
          <a:p>
            <a:pPr>
              <a:lnSpc>
                <a:spcPct val="90000"/>
              </a:lnSpc>
              <a:defRPr/>
            </a:pPr>
            <a:endParaRPr lang="tr-TR" b="1" dirty="0">
              <a:solidFill>
                <a:srgbClr val="0066FF"/>
              </a:solidFill>
            </a:endParaRPr>
          </a:p>
          <a:p>
            <a:endParaRPr lang="tr-TR" dirty="0"/>
          </a:p>
        </p:txBody>
      </p:sp>
    </p:spTree>
    <p:extLst>
      <p:ext uri="{BB962C8B-B14F-4D97-AF65-F5344CB8AC3E}">
        <p14:creationId xmlns:p14="http://schemas.microsoft.com/office/powerpoint/2010/main" val="304067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55000" lnSpcReduction="20000"/>
          </a:bodyPr>
          <a:lstStyle/>
          <a:p>
            <a:pPr lvl="1"/>
            <a:r>
              <a:rPr lang="tr-TR" b="1" dirty="0" smtClean="0"/>
              <a:t>Kolluk </a:t>
            </a:r>
            <a:r>
              <a:rPr lang="tr-TR" b="1" dirty="0"/>
              <a:t>Çeşitleri</a:t>
            </a:r>
            <a:endParaRPr lang="tr-TR" dirty="0"/>
          </a:p>
          <a:p>
            <a:endParaRPr lang="tr-TR" sz="2800" dirty="0" smtClean="0"/>
          </a:p>
          <a:p>
            <a:r>
              <a:rPr lang="tr-TR" sz="2800" dirty="0" smtClean="0"/>
              <a:t>Kolluk </a:t>
            </a:r>
            <a:r>
              <a:rPr lang="tr-TR" sz="2800" dirty="0"/>
              <a:t>Teşkilatı Genel ve özel olmak üzere iki kısma ayrılır.</a:t>
            </a:r>
          </a:p>
          <a:p>
            <a:r>
              <a:rPr lang="tr-TR" sz="2800" dirty="0"/>
              <a:t>  </a:t>
            </a:r>
          </a:p>
          <a:p>
            <a:r>
              <a:rPr lang="tr-TR" sz="2800" b="1" dirty="0"/>
              <a:t>1.2.1 Genel Kolluk </a:t>
            </a:r>
            <a:endParaRPr lang="tr-TR" sz="2800" dirty="0"/>
          </a:p>
          <a:p>
            <a:r>
              <a:rPr lang="tr-TR" sz="2800" b="1" dirty="0"/>
              <a:t>a. Polis </a:t>
            </a:r>
            <a:endParaRPr lang="tr-TR" sz="2800" dirty="0"/>
          </a:p>
          <a:p>
            <a:r>
              <a:rPr lang="tr-TR" sz="2800" dirty="0"/>
              <a:t>Kamu güvenliğini şahıs tasarruf emniyetini ve dokunulmazlığını korur. Halkın ırz, can ve malını muhafaza ile kamunun </a:t>
            </a:r>
            <a:r>
              <a:rPr lang="tr-TR" sz="2800" dirty="0" err="1"/>
              <a:t>istirahatını</a:t>
            </a:r>
            <a:r>
              <a:rPr lang="tr-TR" sz="2800" dirty="0"/>
              <a:t> temin eder.</a:t>
            </a:r>
          </a:p>
          <a:p>
            <a:r>
              <a:rPr lang="tr-TR" sz="2800" dirty="0"/>
              <a:t>Polis yardım isteyenlere Yardıma ihtiyacı olan çocuk sakat ve güçsüzlere yardım eder.</a:t>
            </a:r>
          </a:p>
          <a:p>
            <a:r>
              <a:rPr lang="tr-TR" sz="2800" b="1" dirty="0"/>
              <a:t>b. Jandarma</a:t>
            </a:r>
            <a:endParaRPr lang="tr-TR" sz="2800" dirty="0"/>
          </a:p>
          <a:p>
            <a:r>
              <a:rPr lang="tr-TR" sz="2800" dirty="0"/>
              <a:t>Emniyet ve asayiş ile Kamu düzenini sağlamak Korumak ve kollamak Kaçakçılığı men, takip ve tahkik etmek Suç işlenmesini önlemek </a:t>
            </a:r>
            <a:r>
              <a:rPr lang="tr-TR" sz="2800" dirty="0" err="1"/>
              <a:t>Için</a:t>
            </a:r>
            <a:r>
              <a:rPr lang="tr-TR" sz="2800" dirty="0"/>
              <a:t> Gerekli tedbirleri almak ve uygulamak Ceza infaz kurumları ve Tutuk evlerinin Korunmalarını yapmak ile görevlidir.</a:t>
            </a:r>
          </a:p>
          <a:p>
            <a:r>
              <a:rPr lang="tr-TR" sz="2800" b="1" dirty="0"/>
              <a:t>c. Sahil Güvenlik </a:t>
            </a:r>
            <a:endParaRPr lang="tr-TR" sz="2800" dirty="0"/>
          </a:p>
          <a:p>
            <a:r>
              <a:rPr lang="tr-TR" sz="2800" dirty="0"/>
              <a:t>Türkiye Cumhuriyeti'nin bütün sahillerinde iç suları  olan Marmara Denizi İstanbul  ve Çanakkale boğazlarından liman ve körfezlerinde , Karasularında Münhasır ekonomik bölgesi ile Ulusal ve uluslararası hukuk kuralları uyarınca Egemenlik ve denetimi altında bulunan Deniz alanlarında Kanunlarla ve Cumhurbaşkanlığı kararnameleri ile Kendisine verilen Görevleri uygulamak ve yetkileri kullanmak.</a:t>
            </a:r>
          </a:p>
          <a:p>
            <a:r>
              <a:rPr lang="tr-TR" sz="2800" dirty="0"/>
              <a:t>Genel kurulun genel emniyetle ilgili başlıca iki görevi vardır</a:t>
            </a:r>
          </a:p>
          <a:p>
            <a:r>
              <a:rPr lang="tr-TR" sz="2800" dirty="0"/>
              <a:t>-Suç işlenmesini önlemek (idarî)</a:t>
            </a:r>
          </a:p>
          <a:p>
            <a:r>
              <a:rPr lang="tr-TR" sz="2800" dirty="0"/>
              <a:t>- İşlenmiş olan bir suç hakkında ceza muhakemesi Kanunu ille diğer kanunlarda yazılan görevleri yapmaktır. (Adli)</a:t>
            </a:r>
          </a:p>
          <a:p>
            <a:endParaRPr lang="tr-TR" dirty="0"/>
          </a:p>
        </p:txBody>
      </p:sp>
    </p:spTree>
    <p:extLst>
      <p:ext uri="{BB962C8B-B14F-4D97-AF65-F5344CB8AC3E}">
        <p14:creationId xmlns:p14="http://schemas.microsoft.com/office/powerpoint/2010/main" val="13598345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normAutofit fontScale="77500" lnSpcReduction="20000"/>
          </a:bodyPr>
          <a:lstStyle/>
          <a:p>
            <a:r>
              <a:rPr lang="tr-TR" b="1" dirty="0" err="1"/>
              <a:t>B.Uygulama</a:t>
            </a:r>
            <a:r>
              <a:rPr lang="tr-TR" b="1" dirty="0"/>
              <a:t> Yönetmeliğindeki Düzenlemeler </a:t>
            </a:r>
            <a:endParaRPr lang="tr-TR" dirty="0"/>
          </a:p>
          <a:p>
            <a:r>
              <a:rPr lang="tr-TR" dirty="0"/>
              <a:t>Halkın can ve mal güvenliğinin ve kamu hürriyetlerinin korunması amacıyla özel güvenlik tedbirlerinin eklemeye özel güvenlik görevlilerinin yetkilerini Aşan uygulamaları kaldırmaya alınan  güvenlik uygulamalarının değiştirilmesini veya ek tedbir alınmasını istemeye Mülki İdare amirleri yetkilidir. Görev alanı içerisinde genel güvenliğin ve kamu düzeninin bozulduğu hallerde Özel güvenlik görevlileri durumu derhal genel kolluğa bildirmek zorundadır. Özel güvenlik kapsamında korunan ve güvenliği sağlanan yerlerde can ve mal güvenliğinin ciddi şekilde tehlikeye düştüğü veya düşeceği anlaşıldığında Mülki İdare amirleri genel kolluğu görevlendirir. Bu takdirde Özel güvenlik görevlilerinin Mülki İdare Amiri ve genel kolluk amirinin emrine gireceği belirtilmiştir.</a:t>
            </a:r>
          </a:p>
          <a:p>
            <a:r>
              <a:rPr lang="tr-TR" dirty="0"/>
              <a:t>Adli ve önleme aramaları yönetmeliği hükümlerine göre kamuya açık alanlarda yapılan üst aramalarına özel güvenlik görevlilerinin genel kolluğun gözetim ve denetiminde katılacağı Arama sırasında yakalanan kişi veya el konulan madde ve cisimlerin yasal işlem yapılmak üzere 1 tutanakla genel kulluğa  teslim edileceği belirtilmiştir.</a:t>
            </a:r>
          </a:p>
          <a:p>
            <a:r>
              <a:rPr lang="tr-TR" dirty="0"/>
              <a:t>Kamuya açık yerler belli koşullara uymak suretiyle herkesin girebileceği yerlerdir.</a:t>
            </a:r>
          </a:p>
          <a:p>
            <a:r>
              <a:rPr lang="tr-TR" dirty="0"/>
              <a:t>Kamuya ait yerler ise Sokak Cadde parklarla akarsu göl deniz kıyıları ve benzeri yerlerdir.</a:t>
            </a:r>
          </a:p>
          <a:p>
            <a:endParaRPr lang="tr-TR" dirty="0"/>
          </a:p>
        </p:txBody>
      </p:sp>
    </p:spTree>
    <p:extLst>
      <p:ext uri="{BB962C8B-B14F-4D97-AF65-F5344CB8AC3E}">
        <p14:creationId xmlns:p14="http://schemas.microsoft.com/office/powerpoint/2010/main" val="106395363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991944"/>
          </a:xfrm>
        </p:spPr>
        <p:txBody>
          <a:bodyPr>
            <a:normAutofit fontScale="85000" lnSpcReduction="10000"/>
          </a:bodyPr>
          <a:lstStyle/>
          <a:p>
            <a:r>
              <a:rPr lang="tr-TR" dirty="0"/>
              <a:t> Özel güvenlik görevlilerine görev alanı içerisinde suça el koyma devamını önleme olay yerini ve suç delillerini muhafaza etme yetkisi tanınmış genel kolluğun el koymasından itibaren genel kolluğun talebi halinde araştırma ve delil toplama faaliyeti ne yardımcı olacağı belirtilmiştir.</a:t>
            </a:r>
          </a:p>
          <a:p>
            <a:r>
              <a:rPr lang="tr-TR" dirty="0"/>
              <a:t>Genel kolluk ile özel güvenlik arasındaki ilişki özel güvenlik modelinin başlangıcından sonuna kadar farklı şekillerde var olan durumdur özel güvenlik görevlisi olmak isteyenlerin Güvenlik soruşturmaları Genel kolluk tarafından yapılmaktadır. Bu soruşturma sonucunda Durumu valilikçe uygun görülenlere çalışma izni verilmektedir.</a:t>
            </a:r>
          </a:p>
          <a:p>
            <a:r>
              <a:rPr lang="tr-TR" dirty="0"/>
              <a:t>Özel güvenlik görevlisinin Eğitimi ve denetimi sürecinde de genel kollukla ilişki söz konusudur özel güvenlik görevlilerinin eğitimi İçişleri bakanlığınca verilebileceği gibi bakanlıktan faaliyet izni alan özel eğitim kurumlarınca da verilebilir. Diğer taraftan İçişleri Bakanlığı ve valilikler özel Güvenliği Genel kolluk vasıtasıyla her zaman denetleyebilmektedir.</a:t>
            </a:r>
          </a:p>
          <a:p>
            <a:endParaRPr lang="tr-TR" dirty="0"/>
          </a:p>
        </p:txBody>
      </p:sp>
    </p:spTree>
    <p:extLst>
      <p:ext uri="{BB962C8B-B14F-4D97-AF65-F5344CB8AC3E}">
        <p14:creationId xmlns:p14="http://schemas.microsoft.com/office/powerpoint/2010/main" val="26953187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rot="20915768">
            <a:off x="467544" y="1916832"/>
            <a:ext cx="8229600" cy="1368152"/>
          </a:xfrm>
        </p:spPr>
        <p:txBody>
          <a:bodyPr>
            <a:noAutofit/>
          </a:bodyPr>
          <a:lstStyle/>
          <a:p>
            <a:r>
              <a:rPr lang="tr-TR" sz="4000" b="1" i="1" dirty="0" smtClean="0">
                <a:effectLst>
                  <a:outerShdw blurRad="38100" dist="38100" dir="2700000" algn="tl">
                    <a:srgbClr val="000000">
                      <a:alpha val="43137"/>
                    </a:srgbClr>
                  </a:outerShdw>
                </a:effectLst>
              </a:rPr>
              <a:t>GENEL KOLLUKLA İLİŞKİLER SORU VE    CEVAPLARI</a:t>
            </a:r>
            <a:endParaRPr lang="tr-TR" sz="4000" b="1" i="1" dirty="0">
              <a:effectLst>
                <a:outerShdw blurRad="38100" dist="38100" dir="2700000" algn="tl">
                  <a:srgbClr val="000000">
                    <a:alpha val="43137"/>
                  </a:srgbClr>
                </a:outerShdw>
              </a:effectLst>
            </a:endParaRPr>
          </a:p>
        </p:txBody>
      </p:sp>
      <p:sp>
        <p:nvSpPr>
          <p:cNvPr id="2" name="İçerik Yer Tutucusu 1"/>
          <p:cNvSpPr>
            <a:spLocks noGrp="1"/>
          </p:cNvSpPr>
          <p:nvPr>
            <p:ph idx="1"/>
          </p:nvPr>
        </p:nvSpPr>
        <p:spPr>
          <a:xfrm>
            <a:off x="457200" y="476672"/>
            <a:ext cx="8229600" cy="5847928"/>
          </a:xfrm>
        </p:spPr>
        <p:txBody>
          <a:bodyPr/>
          <a:lstStyle/>
          <a:p>
            <a:endParaRPr lang="tr-TR" dirty="0"/>
          </a:p>
        </p:txBody>
      </p:sp>
    </p:spTree>
    <p:extLst>
      <p:ext uri="{BB962C8B-B14F-4D97-AF65-F5344CB8AC3E}">
        <p14:creationId xmlns:p14="http://schemas.microsoft.com/office/powerpoint/2010/main" val="21135423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85000" lnSpcReduction="10000"/>
          </a:bodyPr>
          <a:lstStyle/>
          <a:p>
            <a:r>
              <a:rPr lang="tr-TR" dirty="0"/>
              <a:t> Özel güvenlik görevlilerinin görevli olduğu alanlar ise görev yaptıkları yer ile sınırlı kılınmıştır bu alan özel güvenlik izni verilen yer il özel güvenlik komisyonunca belirlenmekte ve sınırlar çizilmektedir. </a:t>
            </a:r>
            <a:r>
              <a:rPr lang="tr-TR" dirty="0" err="1"/>
              <a:t>Ilgili</a:t>
            </a:r>
            <a:r>
              <a:rPr lang="tr-TR" dirty="0"/>
              <a:t> kanun 9. Maddesi özel güvenlik görevlilerinin görev alanını düzenlemektedir.</a:t>
            </a:r>
          </a:p>
          <a:p>
            <a:r>
              <a:rPr lang="tr-TR" dirty="0"/>
              <a:t>Özel güvenlik görevlileri silahlarını görev alanı dışına çıkaramazlar İşlenmiş ve suçun sanığı veya suç işleyeceğinden  kuvvetle şüphe edilen kişinin takibi dışarıdan yapılan saldırılara karşı tedbir alınması Para ve değerli eşya nakli kişi koruma ve cenaze töreni gibi güzergah ifade eden durumlarda güzergah boyu görev alanı sayılır görev alanı zorunlu hallerde komisyon kararıyla genişletilebilir.</a:t>
            </a:r>
          </a:p>
          <a:p>
            <a:r>
              <a:rPr lang="tr-TR" dirty="0"/>
              <a:t>Özel güvenlik görevlilerinin görevli olduğu yerlerde bir suç işlenmesi halinde görevli özel güvenlik görevlisi olaya müdahale eder olay yerinden kaçan şüphelileri takip eder şüphelileri  yakalar genel kolluk olay yerine geldiğimde iste yetki ve sorumluluk genel konular geçer.</a:t>
            </a:r>
          </a:p>
          <a:p>
            <a:endParaRPr lang="tr-TR" dirty="0"/>
          </a:p>
        </p:txBody>
      </p:sp>
    </p:spTree>
    <p:extLst>
      <p:ext uri="{BB962C8B-B14F-4D97-AF65-F5344CB8AC3E}">
        <p14:creationId xmlns:p14="http://schemas.microsoft.com/office/powerpoint/2010/main" val="293820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85000" lnSpcReduction="10000"/>
          </a:bodyPr>
          <a:lstStyle/>
          <a:p>
            <a:r>
              <a:rPr lang="tr-TR" dirty="0"/>
              <a:t> Özel güvenlik görevlilerinin görevli olduğu alanlar ise görev yaptıkları yer ile sınırlı kılınmıştır bu alan özel güvenlik izni verilen yer il özel güvenlik komisyonunca belirlenmekte ve sınırlar çizilmektedir. </a:t>
            </a:r>
            <a:r>
              <a:rPr lang="tr-TR" dirty="0" err="1"/>
              <a:t>Ilgili</a:t>
            </a:r>
            <a:r>
              <a:rPr lang="tr-TR" dirty="0"/>
              <a:t> kanun 9. Maddesi özel güvenlik görevlilerinin görev alanını düzenlemektedir.</a:t>
            </a:r>
          </a:p>
          <a:p>
            <a:r>
              <a:rPr lang="tr-TR" dirty="0"/>
              <a:t>Özel güvenlik görevlileri silahlarını görev alanı dışına çıkaramazlar İşlenmiş ve suçun sanığı veya suç işleyeceğinden  kuvvetle şüphe edilen kişinin takibi dışarıdan yapılan saldırılara karşı tedbir alınması Para ve değerli eşya nakli kişi koruma ve cenaze töreni gibi güzergah ifade eden durumlarda güzergah boyu görev alanı sayılır görev alanı zorunlu hallerde komisyon kararıyla genişletilebilir.</a:t>
            </a:r>
          </a:p>
          <a:p>
            <a:r>
              <a:rPr lang="tr-TR" dirty="0"/>
              <a:t>Özel güvenlik görevlilerinin görevli olduğu yerlerde bir suç işlenmesi halinde görevli özel güvenlik görevlisi olaya müdahale eder olay yerinden kaçan şüphelileri takip eder şüphelileri  yakalar genel kolluk olay yerine geldiğimde iste yetki ve sorumluluk genel konular geçer.</a:t>
            </a:r>
          </a:p>
          <a:p>
            <a:endParaRPr lang="tr-TR" dirty="0"/>
          </a:p>
        </p:txBody>
      </p:sp>
    </p:spTree>
    <p:extLst>
      <p:ext uri="{BB962C8B-B14F-4D97-AF65-F5344CB8AC3E}">
        <p14:creationId xmlns:p14="http://schemas.microsoft.com/office/powerpoint/2010/main" val="65725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92500" lnSpcReduction="10000"/>
          </a:bodyPr>
          <a:lstStyle/>
          <a:p>
            <a:r>
              <a:rPr lang="tr-TR" dirty="0"/>
              <a:t>Kamu düzeni ve güvenliğinin sağlanması yönünden 5442 sayılı İl İdaresi Kanunu ile Vali ve kaymakamlara yetkiler verilmiştir Mülki İdare amirleri Havalimanı Liman gümrük gar ve istasyon gibi yerler ile Spor müsabakalarının sahne gösterilerinin ve benzeri etkinliklerin yapıldığı yerlerdeki özel güvenlik tedbirlerini denetlemeye ve kamu güvenliğinin gerektiği hallerde ek önlemler aldırmaya yetkilidir bu Yetkilerin kullanılması halinde özel güvenlik birimi ve özel güvenlik görevlileri mülki İdare amirinin ve genel kolluk amirinin emirlerini yerine getirmek zorundadır. Burada Özel Güvenlik Genel kolluk işbirliği içinde ve </a:t>
            </a:r>
            <a:r>
              <a:rPr lang="tr-TR" dirty="0" err="1"/>
              <a:t>enel</a:t>
            </a:r>
            <a:r>
              <a:rPr lang="tr-TR" dirty="0"/>
              <a:t> kolluk amirinin sevk ve İdaresi altında görev yapmak durumundadır. Karşılıklı İşbirliği ve yardımlaşmanın uygulama hayatımda yerine oturması için her birimin özverili anlayışlı rasyonel fedakar ve kısaca profesyonel yaklaşımlar içinde olması gerekmektedir.</a:t>
            </a:r>
          </a:p>
          <a:p>
            <a:endParaRPr lang="tr-TR" dirty="0"/>
          </a:p>
        </p:txBody>
      </p:sp>
    </p:spTree>
    <p:extLst>
      <p:ext uri="{BB962C8B-B14F-4D97-AF65-F5344CB8AC3E}">
        <p14:creationId xmlns:p14="http://schemas.microsoft.com/office/powerpoint/2010/main" val="199562057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85000" lnSpcReduction="20000"/>
          </a:bodyPr>
          <a:lstStyle/>
          <a:p>
            <a:r>
              <a:rPr lang="tr-TR" dirty="0"/>
              <a:t>Özel güvenlik görevlilerinin görev yaptıkları yerde başarılı olmak için genel kolluğun ilgi ve desteğine ihtiyaç duymaktadır meydana gelebilecek olaylara karşı caydırıcılık ve işlenmiş bir suça müdahale konusunda sistemli ve devamlı bir şekilde kollukla irtibat halinde bulunulmalıdır. Bu çerçevede şüpheli durumlarda ve olay meydana gelmesi halinde vakit geçirmeden genel kolluğa haber vermek genel kurulun müdahalesi sonrası ihtiyaç duyulan görevleri yerine getirmek ve elde edilen bilgileri genel kollukla paylaşmak Bu açıdan önemlidir Ayrıca genel kolluk tarafından şüpheli görülen aranan haklarında tutuklama veya yakalama kararı bulunan kişilerin bulunabileceği yerlerde görevli özel güvenlik görevlilerinin bu konularda önceden bilgilendirilmesi ve hatta bu hususlarda Düzenli bir veri iletişiminin olması gerekir yani genel kolluk haklarında arama tutuklama yakalama veya mahkumiyet kararı bulunan kişilerle ilgili bilgileri suçluların bulunabileceği kamuya açık yerlerde görev yapan özel güvenlik görevlilerine vermeli bu konuda karşılıklı işbirliği yapılmalıdır Bu ve benzeri konular uygulamada işbirliğinin yapılabileceği Temel konulardır özel güvenlik ve birimlerinde genel kollukla ilişkileri sağlamak üzere bir personelin görevlendirilmesinde büyük yarar vardır.</a:t>
            </a:r>
          </a:p>
          <a:p>
            <a:endParaRPr lang="tr-TR" dirty="0"/>
          </a:p>
        </p:txBody>
      </p:sp>
    </p:spTree>
    <p:extLst>
      <p:ext uri="{BB962C8B-B14F-4D97-AF65-F5344CB8AC3E}">
        <p14:creationId xmlns:p14="http://schemas.microsoft.com/office/powerpoint/2010/main" val="16608750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a:bodyPr>
          <a:lstStyle/>
          <a:p>
            <a:r>
              <a:rPr lang="tr-TR" dirty="0"/>
              <a:t>Devriye gezen Özel güvenlik görevlileri bilgi elde edebilmek için sahip olduğu bütün iletişim hatlarını açık tutalım bilgi ve becerisini kullanmalıdır Bu nedenle çevresinde oturan veya çalışan kişiler ve diğer görev arkadaşlarıyla karşılıklı diyaloğun geliştirilmesinde büyük yarar bulunmaktadır elde edilen bilgilerin suçla mücadelede görevli asli unsur olan genel kolluk personelinin görev alanına girmesi halinde edindiği bilgileri ilgili genel kollukla paylaşmalıdır Bu amaçla elde edilen her türlü bilgi önce özel güvenlik amirlerine daha sonra da ilgili kolluk birimlerine ulaştırılması sağlanır.</a:t>
            </a:r>
          </a:p>
          <a:p>
            <a:endParaRPr lang="tr-TR" dirty="0"/>
          </a:p>
        </p:txBody>
      </p:sp>
    </p:spTree>
    <p:extLst>
      <p:ext uri="{BB962C8B-B14F-4D97-AF65-F5344CB8AC3E}">
        <p14:creationId xmlns:p14="http://schemas.microsoft.com/office/powerpoint/2010/main" val="3089797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77500" lnSpcReduction="20000"/>
          </a:bodyPr>
          <a:lstStyle/>
          <a:p>
            <a:r>
              <a:rPr lang="tr-TR" b="1" dirty="0"/>
              <a:t>6.GENEL KOLLUK–ÖZEL GÜVENLİK İŞBİRLİĞİ VE ENTEGRASYON (KAAN) PROJESİ </a:t>
            </a:r>
            <a:endParaRPr lang="tr-TR" dirty="0"/>
          </a:p>
          <a:p>
            <a:r>
              <a:rPr lang="tr-TR" dirty="0"/>
              <a:t>Yirminci yüzyıl özel güvenlik sektörünün önemli gelişme gösterdiği bir dönemdir. Özellikle 1960’lı yıllar sonrasında sektör personel ve kolluk gücü açısından elde ettiği büyüme ile günümüzde dünyanın birçok ülkesinde en büyük güvenlik sağlayıcısı haline gelmiştir. özel güvenlik sektöründeki bu gelişme kamuda bulunan sosyal kontrolün doğasının özel sektöre kaymasına yol açmıştır. Diğer taraftan yeni kamu yönetimi anlayışı çerçevesinde kamu kaynaklarının Etkin kullanımı bağlamında batılı ülkelerdeki polise ayrılan bütçenin azalması sonrasında kamu yöneticileri artan güvenlik taleplerini karşılayabilmek için özel güvenlik sektörü ile suçun kontrolü bağlamında işbirliği Yolları aramaya başlamıştır. Günümüzde birçok alanda genel kolluk ile özel güvenlik görevlileri beraber görev yapabilmektedir. Havalimanlarının ve toplu taşıma alanlarının korunması konser ve spor müsabakaları gibi insanların toplu halde bulunduğu yerlerde alınması gereken tedbirler polis ile özel güvenlik görevlilerinin birliğine ilişki içerisinde ortak amaçlar doğrultusunda bulunduğu yerlere örnek gösterilebilir. </a:t>
            </a:r>
          </a:p>
        </p:txBody>
      </p:sp>
    </p:spTree>
    <p:extLst>
      <p:ext uri="{BB962C8B-B14F-4D97-AF65-F5344CB8AC3E}">
        <p14:creationId xmlns:p14="http://schemas.microsoft.com/office/powerpoint/2010/main" val="29222066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lstStyle/>
          <a:p>
            <a:pPr lvl="0"/>
            <a:r>
              <a:rPr lang="tr-TR" dirty="0"/>
              <a:t>Bu alanların ötesinde kamu ve yöneticileri ortak bazı amaçları gerçekleştirebilmek için polis ve özel güvenlik görevlileri arasında çeşitli işbirliği projeleri gerçekleştirmişlerdir İngiltere’de gerçekleştirilen “</a:t>
            </a:r>
            <a:r>
              <a:rPr lang="tr-TR" dirty="0" err="1"/>
              <a:t>Griffin</a:t>
            </a:r>
            <a:r>
              <a:rPr lang="tr-TR" dirty="0"/>
              <a:t>", “Safer </a:t>
            </a:r>
            <a:r>
              <a:rPr lang="tr-TR" dirty="0" err="1"/>
              <a:t>Merserside</a:t>
            </a:r>
            <a:r>
              <a:rPr lang="tr-TR" dirty="0"/>
              <a:t> </a:t>
            </a:r>
            <a:r>
              <a:rPr lang="tr-TR" dirty="0" err="1"/>
              <a:t>partnership</a:t>
            </a:r>
            <a:r>
              <a:rPr lang="tr-TR" dirty="0"/>
              <a:t>" ve “</a:t>
            </a:r>
            <a:r>
              <a:rPr lang="tr-TR" dirty="0" err="1"/>
              <a:t>the</a:t>
            </a:r>
            <a:r>
              <a:rPr lang="tr-TR" dirty="0"/>
              <a:t> </a:t>
            </a:r>
            <a:r>
              <a:rPr lang="tr-TR" dirty="0" err="1"/>
              <a:t>leicester</a:t>
            </a:r>
            <a:r>
              <a:rPr lang="tr-TR" dirty="0"/>
              <a:t> Small Business </a:t>
            </a:r>
            <a:r>
              <a:rPr lang="tr-TR" dirty="0" err="1"/>
              <a:t>and</a:t>
            </a:r>
            <a:r>
              <a:rPr lang="tr-TR" dirty="0"/>
              <a:t> </a:t>
            </a:r>
            <a:r>
              <a:rPr lang="tr-TR" dirty="0" err="1"/>
              <a:t>Crime</a:t>
            </a:r>
            <a:r>
              <a:rPr lang="tr-TR" dirty="0"/>
              <a:t> </a:t>
            </a:r>
            <a:r>
              <a:rPr lang="tr-TR" dirty="0" err="1"/>
              <a:t>Initiative</a:t>
            </a:r>
            <a:r>
              <a:rPr lang="tr-TR" dirty="0"/>
              <a:t>" Hollanda'da gerçekleştirilen “</a:t>
            </a:r>
            <a:r>
              <a:rPr lang="tr-TR" dirty="0" err="1"/>
              <a:t>Enschede-Haven</a:t>
            </a:r>
            <a:r>
              <a:rPr lang="tr-TR" dirty="0"/>
              <a:t>" </a:t>
            </a:r>
            <a:r>
              <a:rPr lang="tr-TR" dirty="0" err="1"/>
              <a:t>Avustralya’'da</a:t>
            </a:r>
            <a:r>
              <a:rPr lang="tr-TR" dirty="0"/>
              <a:t> gerçekleştirilen “</a:t>
            </a:r>
            <a:r>
              <a:rPr lang="tr-TR" dirty="0" err="1"/>
              <a:t>Eyes</a:t>
            </a:r>
            <a:r>
              <a:rPr lang="tr-TR" dirty="0"/>
              <a:t> on </a:t>
            </a:r>
            <a:r>
              <a:rPr lang="tr-TR" dirty="0" err="1"/>
              <a:t>the</a:t>
            </a:r>
            <a:r>
              <a:rPr lang="tr-TR" dirty="0"/>
              <a:t> Street" ve “</a:t>
            </a:r>
            <a:r>
              <a:rPr lang="tr-TR" dirty="0" err="1"/>
              <a:t>Ipswich</a:t>
            </a:r>
            <a:r>
              <a:rPr lang="tr-TR" dirty="0"/>
              <a:t> </a:t>
            </a:r>
            <a:r>
              <a:rPr lang="tr-TR" dirty="0" err="1"/>
              <a:t>Safe</a:t>
            </a:r>
            <a:r>
              <a:rPr lang="tr-TR" dirty="0"/>
              <a:t> City" polis ve Özel güvenlik görevlileri arasında gerçekleştirilen işbirliği projelerine örnek olarak ifade edilebilir.</a:t>
            </a:r>
          </a:p>
          <a:p>
            <a:endParaRPr lang="tr-TR" dirty="0"/>
          </a:p>
        </p:txBody>
      </p:sp>
    </p:spTree>
    <p:extLst>
      <p:ext uri="{BB962C8B-B14F-4D97-AF65-F5344CB8AC3E}">
        <p14:creationId xmlns:p14="http://schemas.microsoft.com/office/powerpoint/2010/main" val="193857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6" y="548680"/>
            <a:ext cx="7560840" cy="5184576"/>
          </a:xfrm>
          <a:prstGeom prst="rect">
            <a:avLst/>
          </a:prstGeom>
        </p:spPr>
      </p:pic>
    </p:spTree>
    <p:extLst>
      <p:ext uri="{BB962C8B-B14F-4D97-AF65-F5344CB8AC3E}">
        <p14:creationId xmlns:p14="http://schemas.microsoft.com/office/powerpoint/2010/main" val="339210350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lstStyle/>
          <a:p>
            <a:pPr lvl="0"/>
            <a:r>
              <a:rPr lang="tr-TR" dirty="0"/>
              <a:t>Batılı ülkelerde gerçekleştirilmiş olan yukarıda ismi yazılı projeler genel olarak hedeflerine ulaşmış olmakla birlikte polis ve özel güvenlik görevlileri arasında kaynakların ve bilgilerin paylaşılarak tecrübe aktarımı ve kamu kaynaklarının etkili kullanılması yanında yararlı oldukları da anlaşılmaktadır. Bununla birlikte polis özel güvenlik işbirliği algısının gerek özel güvenlik görevlilerinin gerekse de polis memurlarının iş tutumlarında pozisyonunu etkisi olduğu bilinmektedir. Bu nedenle günümüzde polis ile özel güvenlik görevlileri arasındaki işbirliği projelerinin artarak devam ettiği görülmektedir.</a:t>
            </a:r>
          </a:p>
          <a:p>
            <a:endParaRPr lang="tr-TR" dirty="0"/>
          </a:p>
        </p:txBody>
      </p:sp>
    </p:spTree>
    <p:extLst>
      <p:ext uri="{BB962C8B-B14F-4D97-AF65-F5344CB8AC3E}">
        <p14:creationId xmlns:p14="http://schemas.microsoft.com/office/powerpoint/2010/main" val="203902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lstStyle/>
          <a:p>
            <a:pPr lvl="0"/>
            <a:r>
              <a:rPr lang="tr-TR" dirty="0"/>
              <a:t>Batılı ülkelerde gerçekleştirilmiş olan yukarıda ismi yazılı projeler genel olarak hedeflerine ulaşmış olmakla birlikte polis ve özel güvenlik görevlileri arasında kaynakların ve bilgilerin paylaşılarak tecrübe aktarımı ve kamu kaynaklarının etkili kullanılması yanında yararlı oldukları da anlaşılmaktadır. Bununla birlikte polis özel güvenlik işbirliği algısının gerek özel güvenlik görevlilerinin gerekse de polis memurlarının iş tutumlarında pozisyonunu etkisi olduğu bilinmektedir. Bu nedenle günümüzde polis ile özel güvenlik görevlileri arasındaki işbirliği projelerinin artarak devam ettiği görülmektedir.</a:t>
            </a:r>
          </a:p>
          <a:p>
            <a:endParaRPr lang="tr-TR" dirty="0"/>
          </a:p>
        </p:txBody>
      </p:sp>
    </p:spTree>
    <p:extLst>
      <p:ext uri="{BB962C8B-B14F-4D97-AF65-F5344CB8AC3E}">
        <p14:creationId xmlns:p14="http://schemas.microsoft.com/office/powerpoint/2010/main" val="67998540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mtClean="0"/>
              <a:t> </a:t>
            </a:r>
            <a:endParaRPr lang="tr-TR" dirty="0"/>
          </a:p>
        </p:txBody>
      </p:sp>
      <p:sp>
        <p:nvSpPr>
          <p:cNvPr id="5" name="Dikdörtgen 4"/>
          <p:cNvSpPr/>
          <p:nvPr/>
        </p:nvSpPr>
        <p:spPr>
          <a:xfrm>
            <a:off x="467544" y="289680"/>
            <a:ext cx="8136904" cy="923330"/>
          </a:xfrm>
          <a:prstGeom prst="rect">
            <a:avLst/>
          </a:prstGeom>
        </p:spPr>
        <p:txBody>
          <a:bodyPr wrap="square">
            <a:spAutoFit/>
          </a:bodyPr>
          <a:lstStyle/>
          <a:p>
            <a:endParaRPr lang="tr-TR" dirty="0" smtClean="0"/>
          </a:p>
          <a:p>
            <a:endParaRPr lang="tr-TR" dirty="0"/>
          </a:p>
          <a:p>
            <a:endParaRPr lang="tr-TR" dirty="0" smtClean="0"/>
          </a:p>
        </p:txBody>
      </p:sp>
      <p:sp>
        <p:nvSpPr>
          <p:cNvPr id="8" name="Dikdörtgen 7"/>
          <p:cNvSpPr/>
          <p:nvPr/>
        </p:nvSpPr>
        <p:spPr>
          <a:xfrm>
            <a:off x="323528" y="908720"/>
            <a:ext cx="8280920" cy="5324535"/>
          </a:xfrm>
          <a:prstGeom prst="rect">
            <a:avLst/>
          </a:prstGeom>
        </p:spPr>
        <p:txBody>
          <a:bodyPr wrap="square">
            <a:spAutoFit/>
          </a:bodyPr>
          <a:lstStyle/>
          <a:p>
            <a:r>
              <a:rPr lang="tr-TR" sz="2000" dirty="0"/>
              <a:t>Bu nedenle gerçekleştirilmek istenen değişimin özenle kurgulanması ve üzerinde kayda değer bir şekilde çaba sarf edilmesi gerçekleşmesi hedeflenen değişimin ortaya çıkabilmesi için önem arz etmektedir. Bunun bilinci ile Öncelikle uygulamacı birimlerin işbirliğine bakış açılarının öğrenilmesi ve kendilerinde bu yönde bir farkındalık oluşturulması amacıyla özel güvenlik denetleme Başkanı Sayın Suat Çelik Ankara ve İstanbul valileri ve emniyet müdürleri ile görüşmeler gerçekleştirmiştir. Bununla birlikte özel güvenlik denetleme Başkanlığı yöneticilerinin katılımıyla bir çalışma grubu oluşturarak polis özel güvenlik işbirliği hakkında daha önce yapılmış çalışmalar incelenerek geliştirilmesi hedeflenen işbirliğinin hangi yönde olması gerektiği araştırılmıştır yapılan hazırlıklar sonrasında gerçekleştirilen toplantıda il yöneticilerinin muhtemel geliştirilecek polis özel güvenlik işbirliği inisiyatifine olumlu yaklaştıkları ve destek verecekleri yapılan alan araştırması ile başkanlık yöneticilerinin olumlu görüşleri doğrultusunda Türkiye’de kulüp ile Özel Güvenlik arasında var olan ilişkinin geliştirilebileceğini ifade edilmesi neticesinde bu yönde bir proje geliştirilmesi kararı alınmıştır </a:t>
            </a:r>
          </a:p>
        </p:txBody>
      </p:sp>
    </p:spTree>
    <p:extLst>
      <p:ext uri="{BB962C8B-B14F-4D97-AF65-F5344CB8AC3E}">
        <p14:creationId xmlns:p14="http://schemas.microsoft.com/office/powerpoint/2010/main" val="399397899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703912"/>
          </a:xfrm>
        </p:spPr>
        <p:txBody>
          <a:bodyPr/>
          <a:lstStyle/>
          <a:p>
            <a:pPr lvl="0"/>
            <a:r>
              <a:rPr lang="tr-TR" dirty="0"/>
              <a:t>Bu karar doğrultusunda İstanbul pilot ilk seçilerek 05 11 2018 tarihinde İçişleri Bakanlığı makamından proje onayı alınmıştır projenin amacı</a:t>
            </a:r>
            <a:r>
              <a:rPr lang="tr-TR" b="1" i="1" dirty="0"/>
              <a:t> “Kamu güvenliğini tamamlayıcı mahiyette görev yapan özel güvenlik görevlilerinin görev yaptıkları alanlarda amacına uygun etkin verimli Sürdürülebilir ölçülebilir ve denetlenebilir güvenlik hizmeti sunulmasına Katkı sağlamak Bu yerlerde görev yapan genel kolluk ve özel güvenlik görevlilerinin Etkin İşbirliği ve koordinasyonu ile olay meydana gelmeden suç önlemek meydana gelen olaylarda ise en seri şekilde genel kolluğa bilgi verilmesini sağlamak” </a:t>
            </a:r>
            <a:r>
              <a:rPr lang="tr-TR" dirty="0"/>
              <a:t>şeklinde belirlenmiştir.</a:t>
            </a:r>
          </a:p>
          <a:p>
            <a:endParaRPr lang="tr-TR" dirty="0"/>
          </a:p>
        </p:txBody>
      </p:sp>
    </p:spTree>
    <p:extLst>
      <p:ext uri="{BB962C8B-B14F-4D97-AF65-F5344CB8AC3E}">
        <p14:creationId xmlns:p14="http://schemas.microsoft.com/office/powerpoint/2010/main" val="175469408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normAutofit fontScale="92500" lnSpcReduction="10000"/>
          </a:bodyPr>
          <a:lstStyle/>
          <a:p>
            <a:r>
              <a:rPr lang="tr-TR" b="1" dirty="0"/>
              <a:t>7.ÖZEL GÜVENLİK İZNİ VERİLEN YERLERDE GÖREV YAPAN ÖZEL GÜVENLİK GÖREVLİLERİNİN GENEL KOLLUK İLE ILIŞKILERI </a:t>
            </a:r>
            <a:endParaRPr lang="tr-TR" dirty="0"/>
          </a:p>
          <a:p>
            <a:r>
              <a:rPr lang="tr-TR" dirty="0"/>
              <a:t>Özel güvenlik görevlileri sundukları hizmet önleyici ve caydırıcı niteliktedir özel güvenlik görevlilerinin bütün iş ve işlemleri genel  gözetim ve denetimindedir.</a:t>
            </a:r>
          </a:p>
          <a:p>
            <a:r>
              <a:rPr lang="tr-TR" dirty="0"/>
              <a:t>Özel güvenlik görevlileri Bu amaçla özel güvenlik izni verilen aşağıdaki yerlerde görev yapmaktadır.</a:t>
            </a:r>
          </a:p>
          <a:p>
            <a:r>
              <a:rPr lang="tr-TR" dirty="0"/>
              <a:t>Kamuya açık genel yerler; Özel Güvenlik izni verilen parklar Bahçeler ibadet yerleri veya fuar alanları</a:t>
            </a:r>
          </a:p>
          <a:p>
            <a:r>
              <a:rPr lang="tr-TR" dirty="0"/>
              <a:t>Kamuya açık Özel yerler; sahiplik ya da zilyetliği gerçek veya tüzel kişilere ait alışveriş merkezleri mağaza gibi yerler.</a:t>
            </a:r>
          </a:p>
          <a:p>
            <a:r>
              <a:rPr lang="tr-TR" dirty="0"/>
              <a:t>Kamuya açık kamuya ait ya da kamunun bütününe açılmış yerler; sahiplik ya da zilyetliği gerçek veya tüzel kişilere ait okul hastane spor alanları gibi yerler.</a:t>
            </a:r>
          </a:p>
          <a:p>
            <a:endParaRPr lang="tr-TR" dirty="0"/>
          </a:p>
        </p:txBody>
      </p:sp>
    </p:spTree>
    <p:extLst>
      <p:ext uri="{BB962C8B-B14F-4D97-AF65-F5344CB8AC3E}">
        <p14:creationId xmlns:p14="http://schemas.microsoft.com/office/powerpoint/2010/main" val="271838230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775920"/>
          </a:xfrm>
        </p:spPr>
        <p:txBody>
          <a:bodyPr/>
          <a:lstStyle/>
          <a:p>
            <a:r>
              <a:rPr lang="tr-TR" dirty="0"/>
              <a:t>Özel güvenlik görevlileri görev yaptıkları alanda kontroller yaparken genel kolluk personelinin üzerindeki silahımı güvenlik sistem ve cihazlarından geçerken  alarm vermesi durumunda kendilerini tanıtmalarını isteyebilir. Bu durum özel güvenlik görevlilerinin kimlik eşleştirmesi amacıyla kimlik sorması ile karıştırılmamalıdır</a:t>
            </a:r>
          </a:p>
        </p:txBody>
      </p:sp>
    </p:spTree>
    <p:extLst>
      <p:ext uri="{BB962C8B-B14F-4D97-AF65-F5344CB8AC3E}">
        <p14:creationId xmlns:p14="http://schemas.microsoft.com/office/powerpoint/2010/main" val="91064570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92500" lnSpcReduction="10000"/>
          </a:bodyPr>
          <a:lstStyle/>
          <a:p>
            <a:r>
              <a:rPr lang="tr-TR" dirty="0"/>
              <a:t>Anayasamıza göre kimsenin konutuna dokunulamaz Milli Güvenlik kamu düzeni suç işlenmesinin önlenmesi genel sağlık ve genel ahlakın korunması veya başkalarının hak ve özgürlüklerinin korunması sebeplerinden biri veya birkaçına bağlı olarak Usulüne göre verilmiş hâkim kararı olmadıkça yine bu sebeplere bağlı olarak gecikmesinde sakınca bulunan hallerde de kanunla yetkili kılınmış merciin yazılı emri bulunmadıkça kimsenin konutuna girilemez arama yapılamaz ve buradaki eşyaya el konulamaz sahiplik ya da zilyetliğe gerçek veya tüzel kişilere ait yerlerde Özel güvenlik görevlileri görev yaptıklarında sahibinin veya zilyedin tasarruf yetkisi ile sadece izin verilen kişilerin alınmasını sağlayabilirler genel kolluk bu tür yerlere görevi gereği girmek istemesi durumunda özel güvenlik görevlisi buna engel olmamalıdır genel kolluğun muhatabı özel güvenlik görevlisi değil Özel Güvenlik izni verilen yerde erişilmek istenen şahıslardır. </a:t>
            </a:r>
          </a:p>
        </p:txBody>
      </p:sp>
    </p:spTree>
    <p:extLst>
      <p:ext uri="{BB962C8B-B14F-4D97-AF65-F5344CB8AC3E}">
        <p14:creationId xmlns:p14="http://schemas.microsoft.com/office/powerpoint/2010/main" val="78937466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92500" lnSpcReduction="10000"/>
          </a:bodyPr>
          <a:lstStyle/>
          <a:p>
            <a:r>
              <a:rPr lang="tr-TR" dirty="0"/>
              <a:t>Aksine özel güvenlik görevlisi gelen kolluğa yardımcı olmak sorumluluğu bulunmaktadır. Yetkili genel kolluk amirinin verdiği emirleri yerine getirmeyen güvenlik yöneticisi ve görevlileri ile bu emrin yerine getirilmemesi Eylemine sebep olan özel güvenlik yöneticisi ve görevlisinin bağlı oldukları kişi kurum kuruluş veya şirket yetkilileri 1 yıl süreyle özel güvenlik alanından görev alamazlar. Yetkili genel kolluk kuvvetlerine karşı görevini yapmasını engellemek amacıyla direnen veya cebir kullanan ya da tehdit eden özel güvenlik yöneticisi ve görevlilerinin kimlik kartı valilikçe iptal edilir Bu kişiler bir daha özel güvenlik alanında çalışamazlar.</a:t>
            </a:r>
          </a:p>
          <a:p>
            <a:r>
              <a:rPr lang="tr-TR" dirty="0"/>
              <a:t>Genel kolluk faaliyetleri arasında suç soruşturması istihbarat veya önleyici bir takım kolluk görevleri olabilmektedir gizli yürütülen faaliyetler ile ilgili genel kolluk ilgili merciler dışındakilere bilgi vermek zorunda değildir.</a:t>
            </a:r>
          </a:p>
          <a:p>
            <a:endParaRPr lang="tr-TR" dirty="0"/>
          </a:p>
        </p:txBody>
      </p:sp>
    </p:spTree>
    <p:extLst>
      <p:ext uri="{BB962C8B-B14F-4D97-AF65-F5344CB8AC3E}">
        <p14:creationId xmlns:p14="http://schemas.microsoft.com/office/powerpoint/2010/main" val="362130950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24- Halkla ilişkilerin usul ve şekillerinden olmayan davranış aşağıdakilerden hangisidir?</a:t>
            </a:r>
          </a:p>
          <a:p>
            <a:endParaRPr lang="tr-TR" dirty="0" smtClean="0"/>
          </a:p>
          <a:p>
            <a:r>
              <a:rPr lang="tr-TR" dirty="0" smtClean="0"/>
              <a:t>a</a:t>
            </a:r>
            <a:r>
              <a:rPr lang="tr-TR" dirty="0"/>
              <a:t>) İlgi ve </a:t>
            </a:r>
            <a:r>
              <a:rPr lang="tr-TR" dirty="0" smtClean="0"/>
              <a:t>güler yüz </a:t>
            </a:r>
            <a:r>
              <a:rPr lang="tr-TR" dirty="0"/>
              <a:t>göstermek		     </a:t>
            </a:r>
          </a:p>
          <a:p>
            <a:r>
              <a:rPr lang="tr-TR" dirty="0"/>
              <a:t>b) Medeni ve Ciddi bir tavır takınmak</a:t>
            </a:r>
          </a:p>
          <a:p>
            <a:r>
              <a:rPr lang="tr-TR" dirty="0"/>
              <a:t>c) Asık Suratlı ve asabi davranmak                    </a:t>
            </a:r>
          </a:p>
          <a:p>
            <a:r>
              <a:rPr lang="tr-TR" dirty="0"/>
              <a:t>d) Terbiyeli ve nazik bir dil kullanmak</a:t>
            </a:r>
          </a:p>
          <a:p>
            <a:r>
              <a:rPr lang="tr-TR" dirty="0"/>
              <a:t>e) İşi çabuklaştırmak, bitirmek </a:t>
            </a:r>
          </a:p>
        </p:txBody>
      </p:sp>
      <p:sp>
        <p:nvSpPr>
          <p:cNvPr id="4" name="Oval 3"/>
          <p:cNvSpPr/>
          <p:nvPr/>
        </p:nvSpPr>
        <p:spPr>
          <a:xfrm>
            <a:off x="7380312" y="544522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C</a:t>
            </a:r>
            <a:endParaRPr lang="tr-TR" dirty="0"/>
          </a:p>
        </p:txBody>
      </p:sp>
    </p:spTree>
    <p:extLst>
      <p:ext uri="{BB962C8B-B14F-4D97-AF65-F5344CB8AC3E}">
        <p14:creationId xmlns:p14="http://schemas.microsoft.com/office/powerpoint/2010/main" val="60468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23-) Özel güvenlik görevlilerin yetkileri aşağıdakilerin hangisinde doğru olarak sıralanmıştır?</a:t>
            </a:r>
          </a:p>
          <a:p>
            <a:r>
              <a:rPr lang="tr-TR" dirty="0"/>
              <a:t>                     I-	Kimlik sorma</a:t>
            </a:r>
          </a:p>
          <a:p>
            <a:r>
              <a:rPr lang="tr-TR" dirty="0"/>
              <a:t>                     II-	Parmak izi alma</a:t>
            </a:r>
          </a:p>
          <a:p>
            <a:r>
              <a:rPr lang="tr-TR" dirty="0"/>
              <a:t>                     III-	Üst ve eşya arama</a:t>
            </a:r>
          </a:p>
          <a:p>
            <a:r>
              <a:rPr lang="tr-TR" dirty="0"/>
              <a:t>                     IV-	Konut ve işyeri arama</a:t>
            </a:r>
          </a:p>
          <a:p>
            <a:r>
              <a:rPr lang="tr-TR" dirty="0"/>
              <a:t>                      V- 	El koyma</a:t>
            </a:r>
          </a:p>
          <a:p>
            <a:r>
              <a:rPr lang="tr-TR" dirty="0"/>
              <a:t>                     VI-	Müsadere</a:t>
            </a:r>
          </a:p>
          <a:p>
            <a:r>
              <a:rPr lang="tr-TR" dirty="0"/>
              <a:t>                    VII-	Yakalama</a:t>
            </a:r>
          </a:p>
          <a:p>
            <a:r>
              <a:rPr lang="tr-TR" dirty="0"/>
              <a:t>                   VIII-	Tutuklama</a:t>
            </a:r>
          </a:p>
          <a:p>
            <a:endParaRPr lang="tr-TR" dirty="0"/>
          </a:p>
          <a:p>
            <a:endParaRPr lang="tr-TR" dirty="0"/>
          </a:p>
          <a:p>
            <a:r>
              <a:rPr lang="tr-TR" dirty="0"/>
              <a:t>II, IV, VI, VIII        b) IV, V, VI, VII          c) I, III, V, VII          </a:t>
            </a:r>
          </a:p>
          <a:p>
            <a:endParaRPr lang="tr-TR" dirty="0"/>
          </a:p>
          <a:p>
            <a:r>
              <a:rPr lang="tr-TR" dirty="0"/>
              <a:t>d)  I, II, III         e) I, II, III, IV, V, VI, VII, VIII</a:t>
            </a:r>
          </a:p>
          <a:p>
            <a:endParaRPr lang="tr-TR" dirty="0"/>
          </a:p>
        </p:txBody>
      </p:sp>
      <p:sp>
        <p:nvSpPr>
          <p:cNvPr id="4" name="Oval 3"/>
          <p:cNvSpPr/>
          <p:nvPr/>
        </p:nvSpPr>
        <p:spPr>
          <a:xfrm>
            <a:off x="7380312" y="537321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C</a:t>
            </a:r>
            <a:endParaRPr lang="tr-TR" dirty="0"/>
          </a:p>
        </p:txBody>
      </p:sp>
    </p:spTree>
    <p:extLst>
      <p:ext uri="{BB962C8B-B14F-4D97-AF65-F5344CB8AC3E}">
        <p14:creationId xmlns:p14="http://schemas.microsoft.com/office/powerpoint/2010/main" val="3292909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395536" y="476672"/>
            <a:ext cx="8229600" cy="5832648"/>
          </a:xfrm>
        </p:spPr>
        <p:txBody>
          <a:bodyPr>
            <a:normAutofit fontScale="92500" lnSpcReduction="20000"/>
          </a:bodyPr>
          <a:lstStyle/>
          <a:p>
            <a:r>
              <a:rPr lang="tr-TR" b="1" dirty="0"/>
              <a:t>1.2.2 Özel Kolluk</a:t>
            </a:r>
            <a:endParaRPr lang="tr-TR" dirty="0"/>
          </a:p>
          <a:p>
            <a:r>
              <a:rPr lang="tr-TR" dirty="0"/>
              <a:t> Genel kolluk haricinde kalan ve özel kanunlara göre kurulup belli görevleri yerine getiren kolluk görevlileridir. Gümrük muhafaza orman muhafaza belediye zabıtası Liman zabıtası köy korucuları ve gemi kaptanlarıdır.</a:t>
            </a:r>
          </a:p>
          <a:p>
            <a:pPr lvl="1"/>
            <a:r>
              <a:rPr lang="tr-TR" b="1" dirty="0"/>
              <a:t>Özel Güvenlik </a:t>
            </a:r>
            <a:endParaRPr lang="tr-TR" dirty="0"/>
          </a:p>
          <a:p>
            <a:r>
              <a:rPr lang="tr-TR" sz="2800" dirty="0"/>
              <a:t>5188 sayılı kanun kapsamında kişi kurum ve kuruluşların güvenliğini sadece görevli oldukları süre içinde ve görev olanları alanlarında sağlayan ve kamu güvenliğini tamamlayıcı mahiyette hizmet veren görevlileridir.</a:t>
            </a:r>
          </a:p>
          <a:p>
            <a:r>
              <a:rPr lang="tr-TR" sz="2800" dirty="0"/>
              <a:t> Özel güvenlik görevlilerince korunan yerler aynı zamanda genel kolluğun yetkili ve sorumlu olduğu alanlardır yani özel güvenliğin sorumlu olduğu alanlarda genel kolluk her zaman için mevzuat dahilinde adli ve idari yönden müdahaleye yetkilidir.</a:t>
            </a:r>
          </a:p>
          <a:p>
            <a:endParaRPr lang="tr-TR" dirty="0"/>
          </a:p>
        </p:txBody>
      </p:sp>
    </p:spTree>
    <p:extLst>
      <p:ext uri="{BB962C8B-B14F-4D97-AF65-F5344CB8AC3E}">
        <p14:creationId xmlns:p14="http://schemas.microsoft.com/office/powerpoint/2010/main" val="2536393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5536" y="620713"/>
            <a:ext cx="8352928" cy="5703887"/>
          </a:xfrm>
          <a:prstGeom prst="rect">
            <a:avLst/>
          </a:prstGeom>
        </p:spPr>
      </p:pic>
    </p:spTree>
    <p:extLst>
      <p:ext uri="{BB962C8B-B14F-4D97-AF65-F5344CB8AC3E}">
        <p14:creationId xmlns:p14="http://schemas.microsoft.com/office/powerpoint/2010/main" val="23465078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a:bodyPr>
          <a:lstStyle/>
          <a:p>
            <a:endParaRPr lang="tr-TR" dirty="0" smtClean="0"/>
          </a:p>
          <a:p>
            <a:endParaRPr lang="tr-TR" dirty="0"/>
          </a:p>
        </p:txBody>
      </p:sp>
      <p:sp>
        <p:nvSpPr>
          <p:cNvPr id="4" name="Dikdörtgen 3"/>
          <p:cNvSpPr/>
          <p:nvPr/>
        </p:nvSpPr>
        <p:spPr>
          <a:xfrm>
            <a:off x="251520" y="764705"/>
            <a:ext cx="8568952" cy="5632311"/>
          </a:xfrm>
          <a:prstGeom prst="rect">
            <a:avLst/>
          </a:prstGeom>
        </p:spPr>
        <p:txBody>
          <a:bodyPr wrap="square">
            <a:spAutoFit/>
          </a:bodyPr>
          <a:lstStyle/>
          <a:p>
            <a:pPr lvl="0"/>
            <a:r>
              <a:rPr lang="tr-TR" b="1" dirty="0" smtClean="0"/>
              <a:t>                  GENEL </a:t>
            </a:r>
            <a:r>
              <a:rPr lang="tr-TR" b="1" dirty="0"/>
              <a:t>KULLUĞUN GÖREV, YETKİ VE SORUMLULUKLARI </a:t>
            </a:r>
            <a:endParaRPr lang="tr-TR" dirty="0"/>
          </a:p>
          <a:p>
            <a:r>
              <a:rPr lang="tr-TR" b="1" dirty="0"/>
              <a:t> </a:t>
            </a:r>
            <a:endParaRPr lang="tr-TR" dirty="0"/>
          </a:p>
          <a:p>
            <a:pPr lvl="0"/>
            <a:r>
              <a:rPr lang="tr-TR" b="1" dirty="0"/>
              <a:t>Durdurma ve kimlik sorma</a:t>
            </a:r>
            <a:endParaRPr lang="tr-TR" dirty="0"/>
          </a:p>
          <a:p>
            <a:r>
              <a:rPr lang="tr-TR" dirty="0"/>
              <a:t>Genel Kolluk, kişileri ve araçları;</a:t>
            </a:r>
          </a:p>
          <a:p>
            <a:pPr lvl="1"/>
            <a:r>
              <a:rPr lang="tr-TR" dirty="0"/>
              <a:t>Bir suç veya kabahatin işlenmesini önlemek</a:t>
            </a:r>
          </a:p>
          <a:p>
            <a:pPr lvl="1"/>
            <a:r>
              <a:rPr lang="tr-TR" dirty="0"/>
              <a:t>Suç işlendikten sonra kaçan faillerin yakalanmasını sağlamak işlenen suç veya kabahatlerin faillerinin kimliklerini tespit etmek</a:t>
            </a:r>
          </a:p>
          <a:p>
            <a:pPr lvl="1"/>
            <a:r>
              <a:rPr lang="tr-TR" dirty="0"/>
              <a:t>Hakkında yakalama emri ya da zorla getirme kararı verilmiş olan kişileri tespit etmek. </a:t>
            </a:r>
            <a:endParaRPr lang="tr-TR" dirty="0" smtClean="0"/>
          </a:p>
          <a:p>
            <a:pPr lvl="1"/>
            <a:r>
              <a:rPr lang="tr-TR" dirty="0" smtClean="0"/>
              <a:t>d)Kişilerin </a:t>
            </a:r>
            <a:r>
              <a:rPr lang="tr-TR" dirty="0"/>
              <a:t>hayatı vücut bütünlüğü veya mal varlığı bakımından ya da topluma yönelik mevcut veya muhtemel bir tehlikeyi önlemek amacıyla durdurabilir duruma yetkisini kullanabilmesi için polisin tecrübesine ve içinde bulunulan durumdan edindiği izlenime dayanan Makul bir sebebin bulunması gerekir. Süreklilik  arz edecek fiili durum ve keyfilik oluşturacak şekilde duruma işlemi yapılamaz polis durdurdu kişiye durdurma sebebini bildirir ve durdurma Sebebine ilişkin sorular sorabilir; kimliğini veya bulundurması gerekli diğer belgelerin ibraz edilmesi isteyebilir durdurma suresi durup durma sebebi esas teşkil eden işlemin gerçekleştirilmesi için zorunlu olan süreden fazla olamaz. Durdurma sebebin ortadan kalkması halinde hislerim ve araçların ayrılmalarına izin verilir. </a:t>
            </a:r>
          </a:p>
        </p:txBody>
      </p:sp>
    </p:spTree>
    <p:extLst>
      <p:ext uri="{BB962C8B-B14F-4D97-AF65-F5344CB8AC3E}">
        <p14:creationId xmlns:p14="http://schemas.microsoft.com/office/powerpoint/2010/main" val="2751190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847928"/>
          </a:xfrm>
        </p:spPr>
        <p:txBody>
          <a:bodyPr>
            <a:normAutofit fontScale="85000" lnSpcReduction="10000"/>
          </a:bodyPr>
          <a:lstStyle/>
          <a:p>
            <a:pPr lvl="1"/>
            <a:r>
              <a:rPr lang="tr-TR" dirty="0"/>
              <a:t>Polis durdurdu kişi üzerinde veya aracında silah veya tehlike oluşturan diğer bir eşyanın bulunduğu hususunda yeterli şüphenin varlığı halinde kendisine veya başkalarına zarar vermesini önlemek amacına yönelik  Gerekli tedbirleri alabilir. Bu amaçla kişinin üzerindeki elbisenin çıkarılması veya aracın Dışarıdan bakıldığında İçerisi görünmeyen bölümlerin açılması istenemez.</a:t>
            </a:r>
          </a:p>
          <a:p>
            <a:r>
              <a:rPr lang="tr-TR" sz="2800" dirty="0"/>
              <a:t>Ancak el ile dıştan kontrol hariç kişinin üstü ve eşyası ile aracının Dışarıdan bakıldığında İçerisi görünmeyen bölümlerinin aranması İçişleri Bakanlığı tarafından belirlenecek esaslar dahilinde mülki amirin görevlendireceği kolluk amirinin yazıyla teyit edilmek üzere sözlü emri ile yapılabilir kolluk amirinin kararı 24 saat içinde görevli hâkimin onayına sunulur. Bu şekilde yapılan araç aramalarına ilişkimi olarak kişiye arama gerekçesini de  içeren bir belge verilir. Bu kanun ve diğer kanunların verdiği görevlerin yerine getirilmesi sırasında polis tarafından gerekli işlemler için durdurulan kişiler ve araçlarla ilgili hükümler saklıdır.</a:t>
            </a:r>
          </a:p>
          <a:p>
            <a:endParaRPr lang="tr-TR" dirty="0"/>
          </a:p>
        </p:txBody>
      </p:sp>
    </p:spTree>
    <p:extLst>
      <p:ext uri="{BB962C8B-B14F-4D97-AF65-F5344CB8AC3E}">
        <p14:creationId xmlns:p14="http://schemas.microsoft.com/office/powerpoint/2010/main" val="24209308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1576</TotalTime>
  <Words>6409</Words>
  <Application>Microsoft Office PowerPoint</Application>
  <PresentationFormat>Ekran Gösterisi (4:3)</PresentationFormat>
  <Paragraphs>278</Paragraphs>
  <Slides>59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59</vt:i4>
      </vt:variant>
    </vt:vector>
  </HeadingPairs>
  <TitlesOfParts>
    <vt:vector size="63" baseType="lpstr">
      <vt:lpstr>Calibri</vt:lpstr>
      <vt:lpstr>Constantia</vt:lpstr>
      <vt:lpstr>Wingdings 2</vt:lpstr>
      <vt:lpstr>Akış</vt:lpstr>
      <vt:lpstr>GENEL KOLLUKLA İLİŞKİLER</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GENEL KOLLUKLA İLİŞKİLER SORU VE    CEVAPLARI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WİN8</dc:creator>
  <cp:lastModifiedBy>Şıh Halil TÜRK</cp:lastModifiedBy>
  <cp:revision>120</cp:revision>
  <dcterms:created xsi:type="dcterms:W3CDTF">2018-06-29T13:39:50Z</dcterms:created>
  <dcterms:modified xsi:type="dcterms:W3CDTF">2026-02-15T09:01:07Z</dcterms:modified>
</cp:coreProperties>
</file>